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5" r:id="rId1"/>
  </p:sldMasterIdLst>
  <p:notesMasterIdLst>
    <p:notesMasterId r:id="rId33"/>
  </p:notesMasterIdLst>
  <p:sldIdLst>
    <p:sldId id="256" r:id="rId2"/>
    <p:sldId id="312" r:id="rId3"/>
    <p:sldId id="313" r:id="rId4"/>
    <p:sldId id="314" r:id="rId5"/>
    <p:sldId id="315" r:id="rId6"/>
    <p:sldId id="316" r:id="rId7"/>
    <p:sldId id="317" r:id="rId8"/>
    <p:sldId id="318" r:id="rId9"/>
    <p:sldId id="319" r:id="rId10"/>
    <p:sldId id="320" r:id="rId11"/>
    <p:sldId id="321" r:id="rId12"/>
    <p:sldId id="322" r:id="rId13"/>
    <p:sldId id="323" r:id="rId14"/>
    <p:sldId id="325" r:id="rId15"/>
    <p:sldId id="326" r:id="rId16"/>
    <p:sldId id="329" r:id="rId17"/>
    <p:sldId id="328" r:id="rId18"/>
    <p:sldId id="327" r:id="rId19"/>
    <p:sldId id="324" r:id="rId20"/>
    <p:sldId id="331" r:id="rId21"/>
    <p:sldId id="330" r:id="rId22"/>
    <p:sldId id="332" r:id="rId23"/>
    <p:sldId id="333" r:id="rId24"/>
    <p:sldId id="334" r:id="rId25"/>
    <p:sldId id="336" r:id="rId26"/>
    <p:sldId id="337" r:id="rId27"/>
    <p:sldId id="280" r:id="rId28"/>
    <p:sldId id="309" r:id="rId29"/>
    <p:sldId id="283" r:id="rId30"/>
    <p:sldId id="281" r:id="rId31"/>
    <p:sldId id="338" r:id="rId32"/>
  </p:sldIdLst>
  <p:sldSz cx="12192000" cy="6858000"/>
  <p:notesSz cx="6858000" cy="9144000"/>
  <p:custShowLst>
    <p:custShow name="Custom Show 1" id="0">
      <p:sldLst/>
    </p:custShow>
  </p:custShow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204" autoAdjust="0"/>
    <p:restoredTop sz="94660"/>
  </p:normalViewPr>
  <p:slideViewPr>
    <p:cSldViewPr snapToGrid="0">
      <p:cViewPr varScale="1">
        <p:scale>
          <a:sx n="72" d="100"/>
          <a:sy n="72" d="100"/>
        </p:scale>
        <p:origin x="648"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diagrams/_rels/data1.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hyperlink" Target="https://youtu.be/KFPX0FLhscs?si=VSFVpvoKYssh3epv" TargetMode="External"/><Relationship Id="rId7" Type="http://schemas.openxmlformats.org/officeDocument/2006/relationships/image" Target="../media/image22.png"/><Relationship Id="rId2" Type="http://schemas.openxmlformats.org/officeDocument/2006/relationships/hyperlink" Target="https://youtu.be/46bRwRvW0PI?si=KIchjcJvDOZkfBMq" TargetMode="External"/><Relationship Id="rId1" Type="http://schemas.openxmlformats.org/officeDocument/2006/relationships/hyperlink" Target="https://youtu.be/WjLou_0YVMo?si=O_MsRoI5q4ooTXeC" TargetMode="External"/><Relationship Id="rId6" Type="http://schemas.openxmlformats.org/officeDocument/2006/relationships/image" Target="../media/image21.png"/><Relationship Id="rId5" Type="http://schemas.openxmlformats.org/officeDocument/2006/relationships/image" Target="../media/image20.jpeg"/><Relationship Id="rId4" Type="http://schemas.openxmlformats.org/officeDocument/2006/relationships/hyperlink" Target="https://www.kaggle.com/datasets/nikhilmittal/flight-fare-prediction-mh/code" TargetMode="External"/></Relationships>
</file>

<file path=ppt/diagrams/_rels/drawing1.xml.rels><?xml version="1.0" encoding="UTF-8" standalone="yes"?>
<Relationships xmlns="http://schemas.openxmlformats.org/package/2006/relationships"><Relationship Id="rId8" Type="http://schemas.openxmlformats.org/officeDocument/2006/relationships/hyperlink" Target="https://www.kaggle.com/datasets/nikhilmittal/flight-fare-prediction-mh/code" TargetMode="External"/><Relationship Id="rId3" Type="http://schemas.openxmlformats.org/officeDocument/2006/relationships/image" Target="../media/image21.png"/><Relationship Id="rId7" Type="http://schemas.openxmlformats.org/officeDocument/2006/relationships/image" Target="../media/image23.png"/><Relationship Id="rId2" Type="http://schemas.openxmlformats.org/officeDocument/2006/relationships/hyperlink" Target="https://youtu.be/WjLou_0YVMo?si=O_MsRoI5q4ooTXeC" TargetMode="External"/><Relationship Id="rId1" Type="http://schemas.openxmlformats.org/officeDocument/2006/relationships/image" Target="../media/image20.jpeg"/><Relationship Id="rId6" Type="http://schemas.openxmlformats.org/officeDocument/2006/relationships/hyperlink" Target="https://youtu.be/KFPX0FLhscs?si=VSFVpvoKYssh3epv" TargetMode="External"/><Relationship Id="rId5" Type="http://schemas.openxmlformats.org/officeDocument/2006/relationships/image" Target="../media/image22.png"/><Relationship Id="rId4" Type="http://schemas.openxmlformats.org/officeDocument/2006/relationships/hyperlink" Target="https://youtu.be/46bRwRvW0PI?si=KIchjcJvDOZkfBMq" TargetMode="Externa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D77D2EB-6017-49BE-9B4E-AAC2838F7163}"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CBF4E64C-750C-4EAC-8B20-4A77D9701B0F}">
      <dgm:prSet custT="1"/>
      <dgm:spPr/>
      <dgm:t>
        <a:bodyPr/>
        <a:lstStyle/>
        <a:p>
          <a:pPr>
            <a:lnSpc>
              <a:spcPct val="100000"/>
            </a:lnSpc>
          </a:pPr>
          <a:r>
            <a:rPr lang="en-US" sz="1600" dirty="0">
              <a:hlinkClick xmlns:r="http://schemas.openxmlformats.org/officeDocument/2006/relationships" r:id="rId1"/>
            </a:rPr>
            <a:t>https://youtu.be/WjLou_0YVMo?si=O_MsRoI5q4ooTXeC</a:t>
          </a:r>
          <a:endParaRPr lang="en-US" sz="1600" dirty="0"/>
        </a:p>
      </dgm:t>
    </dgm:pt>
    <dgm:pt modelId="{83796BCB-970D-4CAC-BAED-77C61CF3B478}" type="parTrans" cxnId="{AC1D66C7-4F2F-4246-B5D7-CE80BDCA222C}">
      <dgm:prSet/>
      <dgm:spPr/>
      <dgm:t>
        <a:bodyPr/>
        <a:lstStyle/>
        <a:p>
          <a:endParaRPr lang="en-US"/>
        </a:p>
      </dgm:t>
    </dgm:pt>
    <dgm:pt modelId="{C48A2E15-AC32-4B97-88FC-A847F0922431}" type="sibTrans" cxnId="{AC1D66C7-4F2F-4246-B5D7-CE80BDCA222C}">
      <dgm:prSet/>
      <dgm:spPr/>
      <dgm:t>
        <a:bodyPr/>
        <a:lstStyle/>
        <a:p>
          <a:endParaRPr lang="en-US"/>
        </a:p>
      </dgm:t>
    </dgm:pt>
    <dgm:pt modelId="{6112BFD7-CEC8-45E6-AE0E-802AD3984BB8}">
      <dgm:prSet/>
      <dgm:spPr/>
      <dgm:t>
        <a:bodyPr/>
        <a:lstStyle/>
        <a:p>
          <a:pPr>
            <a:lnSpc>
              <a:spcPct val="100000"/>
            </a:lnSpc>
          </a:pPr>
          <a:r>
            <a:rPr lang="en-US">
              <a:hlinkClick xmlns:r="http://schemas.openxmlformats.org/officeDocument/2006/relationships" r:id="rId2"/>
            </a:rPr>
            <a:t>https://youtu.be/46bRwRvW0PI?si=KIchjcJvDOZkfBMq</a:t>
          </a:r>
          <a:endParaRPr lang="en-US"/>
        </a:p>
      </dgm:t>
    </dgm:pt>
    <dgm:pt modelId="{539054BD-64D7-4C15-A243-CE9804BA34BD}" type="parTrans" cxnId="{EFB147D1-AF50-463A-9105-00E7D1820AE7}">
      <dgm:prSet/>
      <dgm:spPr/>
      <dgm:t>
        <a:bodyPr/>
        <a:lstStyle/>
        <a:p>
          <a:endParaRPr lang="en-US"/>
        </a:p>
      </dgm:t>
    </dgm:pt>
    <dgm:pt modelId="{2066B5D4-8CE6-46A2-A381-2DA97BBC0026}" type="sibTrans" cxnId="{EFB147D1-AF50-463A-9105-00E7D1820AE7}">
      <dgm:prSet/>
      <dgm:spPr/>
      <dgm:t>
        <a:bodyPr/>
        <a:lstStyle/>
        <a:p>
          <a:endParaRPr lang="en-US"/>
        </a:p>
      </dgm:t>
    </dgm:pt>
    <dgm:pt modelId="{8E68213E-AA46-4169-9689-9BB9294D7088}">
      <dgm:prSet/>
      <dgm:spPr/>
      <dgm:t>
        <a:bodyPr/>
        <a:lstStyle/>
        <a:p>
          <a:pPr>
            <a:lnSpc>
              <a:spcPct val="100000"/>
            </a:lnSpc>
          </a:pPr>
          <a:r>
            <a:rPr lang="en-US">
              <a:hlinkClick xmlns:r="http://schemas.openxmlformats.org/officeDocument/2006/relationships" r:id="rId3"/>
            </a:rPr>
            <a:t>https://youtu.be/KFPX0FLhscs?si=VSFVpvoKYssh3epv</a:t>
          </a:r>
          <a:endParaRPr lang="en-US"/>
        </a:p>
      </dgm:t>
    </dgm:pt>
    <dgm:pt modelId="{A4793D5E-64AB-44AD-8D4D-314CF45FF4BB}" type="parTrans" cxnId="{7313432B-C0DD-4CF7-A919-249D472CA911}">
      <dgm:prSet/>
      <dgm:spPr/>
      <dgm:t>
        <a:bodyPr/>
        <a:lstStyle/>
        <a:p>
          <a:endParaRPr lang="en-US"/>
        </a:p>
      </dgm:t>
    </dgm:pt>
    <dgm:pt modelId="{C90F24F7-EA89-4C33-BCB1-B61DAFF8AF87}" type="sibTrans" cxnId="{7313432B-C0DD-4CF7-A919-249D472CA911}">
      <dgm:prSet/>
      <dgm:spPr/>
      <dgm:t>
        <a:bodyPr/>
        <a:lstStyle/>
        <a:p>
          <a:endParaRPr lang="en-US"/>
        </a:p>
      </dgm:t>
    </dgm:pt>
    <dgm:pt modelId="{897ED7A5-DEF7-496D-ABB7-BAD995BB1F88}">
      <dgm:prSet/>
      <dgm:spPr/>
      <dgm:t>
        <a:bodyPr/>
        <a:lstStyle/>
        <a:p>
          <a:pPr>
            <a:lnSpc>
              <a:spcPct val="100000"/>
            </a:lnSpc>
          </a:pPr>
          <a:r>
            <a:rPr lang="en-US" dirty="0">
              <a:hlinkClick xmlns:r="http://schemas.openxmlformats.org/officeDocument/2006/relationships" r:id="rId4"/>
            </a:rPr>
            <a:t>https://www.kaggle.com/datasets/nikhilmittal/flight-fare-prediction-mh/code</a:t>
          </a:r>
          <a:br>
            <a:rPr lang="en-US" dirty="0"/>
          </a:br>
          <a:endParaRPr lang="en-US" dirty="0"/>
        </a:p>
      </dgm:t>
    </dgm:pt>
    <dgm:pt modelId="{908EACFF-B621-40B7-A450-D6C600D30EC2}" type="parTrans" cxnId="{577F24BB-A4FC-4B7D-8458-E883CF649C46}">
      <dgm:prSet/>
      <dgm:spPr/>
      <dgm:t>
        <a:bodyPr/>
        <a:lstStyle/>
        <a:p>
          <a:endParaRPr lang="en-US"/>
        </a:p>
      </dgm:t>
    </dgm:pt>
    <dgm:pt modelId="{7B10BDE5-7DD1-4A30-997F-E710F91CFF19}" type="sibTrans" cxnId="{577F24BB-A4FC-4B7D-8458-E883CF649C46}">
      <dgm:prSet/>
      <dgm:spPr/>
      <dgm:t>
        <a:bodyPr/>
        <a:lstStyle/>
        <a:p>
          <a:endParaRPr lang="en-US"/>
        </a:p>
      </dgm:t>
    </dgm:pt>
    <dgm:pt modelId="{8F57218E-129F-4C95-9EBC-41344C6F66FC}" type="pres">
      <dgm:prSet presAssocID="{BD77D2EB-6017-49BE-9B4E-AAC2838F7163}" presName="root" presStyleCnt="0">
        <dgm:presLayoutVars>
          <dgm:dir/>
          <dgm:resizeHandles val="exact"/>
        </dgm:presLayoutVars>
      </dgm:prSet>
      <dgm:spPr/>
    </dgm:pt>
    <dgm:pt modelId="{491E3617-2485-4246-B8E7-D68A9EF75D5D}" type="pres">
      <dgm:prSet presAssocID="{CBF4E64C-750C-4EAC-8B20-4A77D9701B0F}" presName="compNode" presStyleCnt="0"/>
      <dgm:spPr/>
    </dgm:pt>
    <dgm:pt modelId="{8AE85AA5-467D-47F4-AEBE-26193E279E93}" type="pres">
      <dgm:prSet presAssocID="{CBF4E64C-750C-4EAC-8B20-4A77D9701B0F}" presName="iconRect" presStyleLbl="node1" presStyleIdx="0" presStyleCnt="4" custScaleX="133104" custScaleY="122111"/>
      <dgm:spPr>
        <a:blipFill>
          <a:blip xmlns:r="http://schemas.openxmlformats.org/officeDocument/2006/relationships" r:embed="rId5">
            <a:extLst>
              <a:ext uri="{28A0092B-C50C-407E-A947-70E740481C1C}">
                <a14:useLocalDpi xmlns:a14="http://schemas.microsoft.com/office/drawing/2010/main" val="0"/>
              </a:ext>
            </a:extLst>
          </a:blip>
          <a:srcRect/>
          <a:stretch>
            <a:fillRect l="-16000" r="-16000"/>
          </a:stretch>
        </a:blipFill>
      </dgm:spPr>
    </dgm:pt>
    <dgm:pt modelId="{C1A9A0AF-7AD7-4E6A-9C9C-E3091075E3E6}" type="pres">
      <dgm:prSet presAssocID="{CBF4E64C-750C-4EAC-8B20-4A77D9701B0F}" presName="spaceRect" presStyleCnt="0"/>
      <dgm:spPr/>
    </dgm:pt>
    <dgm:pt modelId="{2B19AD56-A4CB-48CB-A463-179592324A67}" type="pres">
      <dgm:prSet presAssocID="{CBF4E64C-750C-4EAC-8B20-4A77D9701B0F}" presName="textRect" presStyleLbl="revTx" presStyleIdx="0" presStyleCnt="4">
        <dgm:presLayoutVars>
          <dgm:chMax val="1"/>
          <dgm:chPref val="1"/>
        </dgm:presLayoutVars>
      </dgm:prSet>
      <dgm:spPr/>
    </dgm:pt>
    <dgm:pt modelId="{15BB8D60-CE92-4240-85E9-55F47EBFB9A5}" type="pres">
      <dgm:prSet presAssocID="{C48A2E15-AC32-4B97-88FC-A847F0922431}" presName="sibTrans" presStyleCnt="0"/>
      <dgm:spPr/>
    </dgm:pt>
    <dgm:pt modelId="{D71D4542-E42A-437E-83EB-B02EB4B8AA87}" type="pres">
      <dgm:prSet presAssocID="{6112BFD7-CEC8-45E6-AE0E-802AD3984BB8}" presName="compNode" presStyleCnt="0"/>
      <dgm:spPr/>
    </dgm:pt>
    <dgm:pt modelId="{A8C035EB-EC52-4418-A9DF-7BB2B504B6D9}" type="pres">
      <dgm:prSet presAssocID="{6112BFD7-CEC8-45E6-AE0E-802AD3984BB8}" presName="iconRect" presStyleLbl="node1" presStyleIdx="1" presStyleCnt="4"/>
      <dgm:spPr>
        <a:blipFill>
          <a:blip xmlns:r="http://schemas.openxmlformats.org/officeDocument/2006/relationships" r:embed="rId6"/>
          <a:srcRect/>
          <a:stretch>
            <a:fillRect l="-31000" r="-31000"/>
          </a:stretch>
        </a:blipFill>
      </dgm:spPr>
    </dgm:pt>
    <dgm:pt modelId="{6BC3EF77-8F1F-49C6-8121-5497E0AACD77}" type="pres">
      <dgm:prSet presAssocID="{6112BFD7-CEC8-45E6-AE0E-802AD3984BB8}" presName="spaceRect" presStyleCnt="0"/>
      <dgm:spPr/>
    </dgm:pt>
    <dgm:pt modelId="{B3A9E1E1-13E7-470C-B9A3-E006AB1A316D}" type="pres">
      <dgm:prSet presAssocID="{6112BFD7-CEC8-45E6-AE0E-802AD3984BB8}" presName="textRect" presStyleLbl="revTx" presStyleIdx="1" presStyleCnt="4">
        <dgm:presLayoutVars>
          <dgm:chMax val="1"/>
          <dgm:chPref val="1"/>
        </dgm:presLayoutVars>
      </dgm:prSet>
      <dgm:spPr/>
    </dgm:pt>
    <dgm:pt modelId="{62764A4C-D939-484C-9809-FF0556E2E840}" type="pres">
      <dgm:prSet presAssocID="{2066B5D4-8CE6-46A2-A381-2DA97BBC0026}" presName="sibTrans" presStyleCnt="0"/>
      <dgm:spPr/>
    </dgm:pt>
    <dgm:pt modelId="{A80A60DC-E421-4B96-9A4F-FB883A157D61}" type="pres">
      <dgm:prSet presAssocID="{8E68213E-AA46-4169-9689-9BB9294D7088}" presName="compNode" presStyleCnt="0"/>
      <dgm:spPr/>
    </dgm:pt>
    <dgm:pt modelId="{DF710AC4-A936-4EE7-9107-4A04CE6776B2}" type="pres">
      <dgm:prSet presAssocID="{8E68213E-AA46-4169-9689-9BB9294D7088}" presName="iconRect" presStyleLbl="node1" presStyleIdx="2" presStyleCnt="4"/>
      <dgm:spPr>
        <a:blipFill>
          <a:blip xmlns:r="http://schemas.openxmlformats.org/officeDocument/2006/relationships" r:embed="rId7"/>
          <a:srcRect/>
          <a:stretch>
            <a:fillRect l="-22000" r="-22000"/>
          </a:stretch>
        </a:blipFill>
      </dgm:spPr>
    </dgm:pt>
    <dgm:pt modelId="{4BDC9826-E425-4751-A5F2-E3D817ABE5E1}" type="pres">
      <dgm:prSet presAssocID="{8E68213E-AA46-4169-9689-9BB9294D7088}" presName="spaceRect" presStyleCnt="0"/>
      <dgm:spPr/>
    </dgm:pt>
    <dgm:pt modelId="{CC6BBFFF-3399-4EAA-A60F-9C732F76282E}" type="pres">
      <dgm:prSet presAssocID="{8E68213E-AA46-4169-9689-9BB9294D7088}" presName="textRect" presStyleLbl="revTx" presStyleIdx="2" presStyleCnt="4">
        <dgm:presLayoutVars>
          <dgm:chMax val="1"/>
          <dgm:chPref val="1"/>
        </dgm:presLayoutVars>
      </dgm:prSet>
      <dgm:spPr/>
    </dgm:pt>
    <dgm:pt modelId="{23E392E2-FC47-4053-A59D-ED0D1F71186D}" type="pres">
      <dgm:prSet presAssocID="{C90F24F7-EA89-4C33-BCB1-B61DAFF8AF87}" presName="sibTrans" presStyleCnt="0"/>
      <dgm:spPr/>
    </dgm:pt>
    <dgm:pt modelId="{06547D32-D059-4B4E-B844-32E171B80C6B}" type="pres">
      <dgm:prSet presAssocID="{897ED7A5-DEF7-496D-ABB7-BAD995BB1F88}" presName="compNode" presStyleCnt="0"/>
      <dgm:spPr/>
    </dgm:pt>
    <dgm:pt modelId="{D79F0C9E-92DB-4DD4-AD21-9DDAB534E10D}" type="pres">
      <dgm:prSet presAssocID="{897ED7A5-DEF7-496D-ABB7-BAD995BB1F88}" presName="iconRect" presStyleLbl="node1" presStyleIdx="3" presStyleCnt="4"/>
      <dgm:spPr>
        <a:blipFill>
          <a:blip xmlns:r="http://schemas.openxmlformats.org/officeDocument/2006/relationships" r:embed="rId8"/>
          <a:srcRect/>
          <a:stretch>
            <a:fillRect/>
          </a:stretch>
        </a:blipFill>
      </dgm:spPr>
    </dgm:pt>
    <dgm:pt modelId="{9B8ABBFD-679E-4221-A9FD-7455A19F2594}" type="pres">
      <dgm:prSet presAssocID="{897ED7A5-DEF7-496D-ABB7-BAD995BB1F88}" presName="spaceRect" presStyleCnt="0"/>
      <dgm:spPr/>
    </dgm:pt>
    <dgm:pt modelId="{F0CC5AA2-8157-4012-8121-68B7D69E093D}" type="pres">
      <dgm:prSet presAssocID="{897ED7A5-DEF7-496D-ABB7-BAD995BB1F88}" presName="textRect" presStyleLbl="revTx" presStyleIdx="3" presStyleCnt="4">
        <dgm:presLayoutVars>
          <dgm:chMax val="1"/>
          <dgm:chPref val="1"/>
        </dgm:presLayoutVars>
      </dgm:prSet>
      <dgm:spPr/>
    </dgm:pt>
  </dgm:ptLst>
  <dgm:cxnLst>
    <dgm:cxn modelId="{FAB4E91C-EC27-4C54-B9BD-2D3E603D18AA}" type="presOf" srcId="{8E68213E-AA46-4169-9689-9BB9294D7088}" destId="{CC6BBFFF-3399-4EAA-A60F-9C732F76282E}" srcOrd="0" destOrd="0" presId="urn:microsoft.com/office/officeart/2018/2/layout/IconLabelList"/>
    <dgm:cxn modelId="{7313432B-C0DD-4CF7-A919-249D472CA911}" srcId="{BD77D2EB-6017-49BE-9B4E-AAC2838F7163}" destId="{8E68213E-AA46-4169-9689-9BB9294D7088}" srcOrd="2" destOrd="0" parTransId="{A4793D5E-64AB-44AD-8D4D-314CF45FF4BB}" sibTransId="{C90F24F7-EA89-4C33-BCB1-B61DAFF8AF87}"/>
    <dgm:cxn modelId="{7855503F-DC5B-4FF9-9A6D-381B41CDFAF9}" type="presOf" srcId="{6112BFD7-CEC8-45E6-AE0E-802AD3984BB8}" destId="{B3A9E1E1-13E7-470C-B9A3-E006AB1A316D}" srcOrd="0" destOrd="0" presId="urn:microsoft.com/office/officeart/2018/2/layout/IconLabelList"/>
    <dgm:cxn modelId="{5F19AD6B-C302-4D2A-AC92-D618C3B0B202}" type="presOf" srcId="{BD77D2EB-6017-49BE-9B4E-AAC2838F7163}" destId="{8F57218E-129F-4C95-9EBC-41344C6F66FC}" srcOrd="0" destOrd="0" presId="urn:microsoft.com/office/officeart/2018/2/layout/IconLabelList"/>
    <dgm:cxn modelId="{95480E8F-10CF-41D0-AC07-1C61443DA652}" type="presOf" srcId="{CBF4E64C-750C-4EAC-8B20-4A77D9701B0F}" destId="{2B19AD56-A4CB-48CB-A463-179592324A67}" srcOrd="0" destOrd="0" presId="urn:microsoft.com/office/officeart/2018/2/layout/IconLabelList"/>
    <dgm:cxn modelId="{577F24BB-A4FC-4B7D-8458-E883CF649C46}" srcId="{BD77D2EB-6017-49BE-9B4E-AAC2838F7163}" destId="{897ED7A5-DEF7-496D-ABB7-BAD995BB1F88}" srcOrd="3" destOrd="0" parTransId="{908EACFF-B621-40B7-A450-D6C600D30EC2}" sibTransId="{7B10BDE5-7DD1-4A30-997F-E710F91CFF19}"/>
    <dgm:cxn modelId="{AC1D66C7-4F2F-4246-B5D7-CE80BDCA222C}" srcId="{BD77D2EB-6017-49BE-9B4E-AAC2838F7163}" destId="{CBF4E64C-750C-4EAC-8B20-4A77D9701B0F}" srcOrd="0" destOrd="0" parTransId="{83796BCB-970D-4CAC-BAED-77C61CF3B478}" sibTransId="{C48A2E15-AC32-4B97-88FC-A847F0922431}"/>
    <dgm:cxn modelId="{EFB147D1-AF50-463A-9105-00E7D1820AE7}" srcId="{BD77D2EB-6017-49BE-9B4E-AAC2838F7163}" destId="{6112BFD7-CEC8-45E6-AE0E-802AD3984BB8}" srcOrd="1" destOrd="0" parTransId="{539054BD-64D7-4C15-A243-CE9804BA34BD}" sibTransId="{2066B5D4-8CE6-46A2-A381-2DA97BBC0026}"/>
    <dgm:cxn modelId="{A52560D7-DC5B-449E-807C-0FC99926F320}" type="presOf" srcId="{897ED7A5-DEF7-496D-ABB7-BAD995BB1F88}" destId="{F0CC5AA2-8157-4012-8121-68B7D69E093D}" srcOrd="0" destOrd="0" presId="urn:microsoft.com/office/officeart/2018/2/layout/IconLabelList"/>
    <dgm:cxn modelId="{906C813B-A788-43B6-93FB-6B9197855DE1}" type="presParOf" srcId="{8F57218E-129F-4C95-9EBC-41344C6F66FC}" destId="{491E3617-2485-4246-B8E7-D68A9EF75D5D}" srcOrd="0" destOrd="0" presId="urn:microsoft.com/office/officeart/2018/2/layout/IconLabelList"/>
    <dgm:cxn modelId="{C2836EF4-D689-45DF-A9FE-AE8BCB884FC1}" type="presParOf" srcId="{491E3617-2485-4246-B8E7-D68A9EF75D5D}" destId="{8AE85AA5-467D-47F4-AEBE-26193E279E93}" srcOrd="0" destOrd="0" presId="urn:microsoft.com/office/officeart/2018/2/layout/IconLabelList"/>
    <dgm:cxn modelId="{17038068-09E1-48F1-9D3D-C9C0904EBC25}" type="presParOf" srcId="{491E3617-2485-4246-B8E7-D68A9EF75D5D}" destId="{C1A9A0AF-7AD7-4E6A-9C9C-E3091075E3E6}" srcOrd="1" destOrd="0" presId="urn:microsoft.com/office/officeart/2018/2/layout/IconLabelList"/>
    <dgm:cxn modelId="{5B3214E3-64EC-44F8-9B46-66D660472C30}" type="presParOf" srcId="{491E3617-2485-4246-B8E7-D68A9EF75D5D}" destId="{2B19AD56-A4CB-48CB-A463-179592324A67}" srcOrd="2" destOrd="0" presId="urn:microsoft.com/office/officeart/2018/2/layout/IconLabelList"/>
    <dgm:cxn modelId="{0F68759C-A0E8-45A0-A201-BAE027200256}" type="presParOf" srcId="{8F57218E-129F-4C95-9EBC-41344C6F66FC}" destId="{15BB8D60-CE92-4240-85E9-55F47EBFB9A5}" srcOrd="1" destOrd="0" presId="urn:microsoft.com/office/officeart/2018/2/layout/IconLabelList"/>
    <dgm:cxn modelId="{BF00FCB4-FC3B-4A7F-BFB7-F9BAB2B94D2A}" type="presParOf" srcId="{8F57218E-129F-4C95-9EBC-41344C6F66FC}" destId="{D71D4542-E42A-437E-83EB-B02EB4B8AA87}" srcOrd="2" destOrd="0" presId="urn:microsoft.com/office/officeart/2018/2/layout/IconLabelList"/>
    <dgm:cxn modelId="{C518F2DE-1F5A-4D06-A13B-18982F4A5E81}" type="presParOf" srcId="{D71D4542-E42A-437E-83EB-B02EB4B8AA87}" destId="{A8C035EB-EC52-4418-A9DF-7BB2B504B6D9}" srcOrd="0" destOrd="0" presId="urn:microsoft.com/office/officeart/2018/2/layout/IconLabelList"/>
    <dgm:cxn modelId="{32D2DB5C-509C-4C15-B0B4-CC8699F0F74D}" type="presParOf" srcId="{D71D4542-E42A-437E-83EB-B02EB4B8AA87}" destId="{6BC3EF77-8F1F-49C6-8121-5497E0AACD77}" srcOrd="1" destOrd="0" presId="urn:microsoft.com/office/officeart/2018/2/layout/IconLabelList"/>
    <dgm:cxn modelId="{3E081507-24F8-4263-92C1-AC755F85655E}" type="presParOf" srcId="{D71D4542-E42A-437E-83EB-B02EB4B8AA87}" destId="{B3A9E1E1-13E7-470C-B9A3-E006AB1A316D}" srcOrd="2" destOrd="0" presId="urn:microsoft.com/office/officeart/2018/2/layout/IconLabelList"/>
    <dgm:cxn modelId="{A80D9898-8ADC-4AC0-BF13-136562B52641}" type="presParOf" srcId="{8F57218E-129F-4C95-9EBC-41344C6F66FC}" destId="{62764A4C-D939-484C-9809-FF0556E2E840}" srcOrd="3" destOrd="0" presId="urn:microsoft.com/office/officeart/2018/2/layout/IconLabelList"/>
    <dgm:cxn modelId="{812F0763-80D5-4133-9219-893041F7A1A0}" type="presParOf" srcId="{8F57218E-129F-4C95-9EBC-41344C6F66FC}" destId="{A80A60DC-E421-4B96-9A4F-FB883A157D61}" srcOrd="4" destOrd="0" presId="urn:microsoft.com/office/officeart/2018/2/layout/IconLabelList"/>
    <dgm:cxn modelId="{24215662-E244-4781-B3DC-51DD83A4704E}" type="presParOf" srcId="{A80A60DC-E421-4B96-9A4F-FB883A157D61}" destId="{DF710AC4-A936-4EE7-9107-4A04CE6776B2}" srcOrd="0" destOrd="0" presId="urn:microsoft.com/office/officeart/2018/2/layout/IconLabelList"/>
    <dgm:cxn modelId="{99C99AC2-3006-4E2C-AB16-93A083323F52}" type="presParOf" srcId="{A80A60DC-E421-4B96-9A4F-FB883A157D61}" destId="{4BDC9826-E425-4751-A5F2-E3D817ABE5E1}" srcOrd="1" destOrd="0" presId="urn:microsoft.com/office/officeart/2018/2/layout/IconLabelList"/>
    <dgm:cxn modelId="{91FD70CB-D26B-493F-9EBF-766FF0C11884}" type="presParOf" srcId="{A80A60DC-E421-4B96-9A4F-FB883A157D61}" destId="{CC6BBFFF-3399-4EAA-A60F-9C732F76282E}" srcOrd="2" destOrd="0" presId="urn:microsoft.com/office/officeart/2018/2/layout/IconLabelList"/>
    <dgm:cxn modelId="{355DE73D-53BB-4959-A1EF-E7A6A5BB7F1A}" type="presParOf" srcId="{8F57218E-129F-4C95-9EBC-41344C6F66FC}" destId="{23E392E2-FC47-4053-A59D-ED0D1F71186D}" srcOrd="5" destOrd="0" presId="urn:microsoft.com/office/officeart/2018/2/layout/IconLabelList"/>
    <dgm:cxn modelId="{85B8B1D9-4239-4D75-B20A-DEAEBA9A42AF}" type="presParOf" srcId="{8F57218E-129F-4C95-9EBC-41344C6F66FC}" destId="{06547D32-D059-4B4E-B844-32E171B80C6B}" srcOrd="6" destOrd="0" presId="urn:microsoft.com/office/officeart/2018/2/layout/IconLabelList"/>
    <dgm:cxn modelId="{E7A27238-6A06-4ABF-8E36-A2ECC8C75E8F}" type="presParOf" srcId="{06547D32-D059-4B4E-B844-32E171B80C6B}" destId="{D79F0C9E-92DB-4DD4-AD21-9DDAB534E10D}" srcOrd="0" destOrd="0" presId="urn:microsoft.com/office/officeart/2018/2/layout/IconLabelList"/>
    <dgm:cxn modelId="{C1B2E45C-EA31-4267-AB4C-A9A1933B59C1}" type="presParOf" srcId="{06547D32-D059-4B4E-B844-32E171B80C6B}" destId="{9B8ABBFD-679E-4221-A9FD-7455A19F2594}" srcOrd="1" destOrd="0" presId="urn:microsoft.com/office/officeart/2018/2/layout/IconLabelList"/>
    <dgm:cxn modelId="{0B8780B2-2369-4F9B-B695-71BF736B47BB}" type="presParOf" srcId="{06547D32-D059-4B4E-B844-32E171B80C6B}" destId="{F0CC5AA2-8157-4012-8121-68B7D69E093D}"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E85AA5-467D-47F4-AEBE-26193E279E93}">
      <dsp:nvSpPr>
        <dsp:cNvPr id="0" name=""/>
        <dsp:cNvSpPr/>
      </dsp:nvSpPr>
      <dsp:spPr>
        <a:xfrm>
          <a:off x="371729" y="231735"/>
          <a:ext cx="929687" cy="852904"/>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16000" r="-16000"/>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B19AD56-A4CB-48CB-A463-179592324A67}">
      <dsp:nvSpPr>
        <dsp:cNvPr id="0" name=""/>
        <dsp:cNvSpPr/>
      </dsp:nvSpPr>
      <dsp:spPr>
        <a:xfrm>
          <a:off x="60499" y="1250651"/>
          <a:ext cx="1552148" cy="6208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US" sz="1600" kern="1200" dirty="0">
              <a:hlinkClick xmlns:r="http://schemas.openxmlformats.org/officeDocument/2006/relationships" r:id="rId2"/>
            </a:rPr>
            <a:t>https://youtu.be/WjLou_0YVMo?si=O_MsRoI5q4ooTXeC</a:t>
          </a:r>
          <a:endParaRPr lang="en-US" sz="1600" kern="1200" dirty="0"/>
        </a:p>
      </dsp:txBody>
      <dsp:txXfrm>
        <a:off x="60499" y="1250651"/>
        <a:ext cx="1552148" cy="620859"/>
      </dsp:txXfrm>
    </dsp:sp>
    <dsp:sp modelId="{A8C035EB-EC52-4418-A9DF-7BB2B504B6D9}">
      <dsp:nvSpPr>
        <dsp:cNvPr id="0" name=""/>
        <dsp:cNvSpPr/>
      </dsp:nvSpPr>
      <dsp:spPr>
        <a:xfrm>
          <a:off x="2311114" y="270344"/>
          <a:ext cx="698466" cy="698466"/>
        </a:xfrm>
        <a:prstGeom prst="rect">
          <a:avLst/>
        </a:prstGeom>
        <a:blipFill>
          <a:blip xmlns:r="http://schemas.openxmlformats.org/officeDocument/2006/relationships" r:embed="rId3"/>
          <a:srcRect/>
          <a:stretch>
            <a:fillRect l="-31000" r="-31000"/>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3A9E1E1-13E7-470C-B9A3-E006AB1A316D}">
      <dsp:nvSpPr>
        <dsp:cNvPr id="0" name=""/>
        <dsp:cNvSpPr/>
      </dsp:nvSpPr>
      <dsp:spPr>
        <a:xfrm>
          <a:off x="1884273" y="1212042"/>
          <a:ext cx="1552148" cy="6208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hlinkClick xmlns:r="http://schemas.openxmlformats.org/officeDocument/2006/relationships" r:id="rId4"/>
            </a:rPr>
            <a:t>https://youtu.be/46bRwRvW0PI?si=KIchjcJvDOZkfBMq</a:t>
          </a:r>
          <a:endParaRPr lang="en-US" sz="1100" kern="1200"/>
        </a:p>
      </dsp:txBody>
      <dsp:txXfrm>
        <a:off x="1884273" y="1212042"/>
        <a:ext cx="1552148" cy="620859"/>
      </dsp:txXfrm>
    </dsp:sp>
    <dsp:sp modelId="{DF710AC4-A936-4EE7-9107-4A04CE6776B2}">
      <dsp:nvSpPr>
        <dsp:cNvPr id="0" name=""/>
        <dsp:cNvSpPr/>
      </dsp:nvSpPr>
      <dsp:spPr>
        <a:xfrm>
          <a:off x="4134889" y="270344"/>
          <a:ext cx="698466" cy="698466"/>
        </a:xfrm>
        <a:prstGeom prst="rect">
          <a:avLst/>
        </a:prstGeom>
        <a:blipFill>
          <a:blip xmlns:r="http://schemas.openxmlformats.org/officeDocument/2006/relationships" r:embed="rId5"/>
          <a:srcRect/>
          <a:stretch>
            <a:fillRect l="-22000" r="-22000"/>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C6BBFFF-3399-4EAA-A60F-9C732F76282E}">
      <dsp:nvSpPr>
        <dsp:cNvPr id="0" name=""/>
        <dsp:cNvSpPr/>
      </dsp:nvSpPr>
      <dsp:spPr>
        <a:xfrm>
          <a:off x="3708048" y="1212042"/>
          <a:ext cx="1552148" cy="6208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hlinkClick xmlns:r="http://schemas.openxmlformats.org/officeDocument/2006/relationships" r:id="rId6"/>
            </a:rPr>
            <a:t>https://youtu.be/KFPX0FLhscs?si=VSFVpvoKYssh3epv</a:t>
          </a:r>
          <a:endParaRPr lang="en-US" sz="1100" kern="1200"/>
        </a:p>
      </dsp:txBody>
      <dsp:txXfrm>
        <a:off x="3708048" y="1212042"/>
        <a:ext cx="1552148" cy="620859"/>
      </dsp:txXfrm>
    </dsp:sp>
    <dsp:sp modelId="{D79F0C9E-92DB-4DD4-AD21-9DDAB534E10D}">
      <dsp:nvSpPr>
        <dsp:cNvPr id="0" name=""/>
        <dsp:cNvSpPr/>
      </dsp:nvSpPr>
      <dsp:spPr>
        <a:xfrm>
          <a:off x="2311114" y="2259548"/>
          <a:ext cx="698466" cy="698466"/>
        </a:xfrm>
        <a:prstGeom prst="rect">
          <a:avLst/>
        </a:prstGeom>
        <a:blipFill>
          <a:blip xmlns:r="http://schemas.openxmlformats.org/officeDocument/2006/relationships" r:embed="rId7"/>
          <a:srcRect/>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0CC5AA2-8157-4012-8121-68B7D69E093D}">
      <dsp:nvSpPr>
        <dsp:cNvPr id="0" name=""/>
        <dsp:cNvSpPr/>
      </dsp:nvSpPr>
      <dsp:spPr>
        <a:xfrm>
          <a:off x="1884273" y="3201245"/>
          <a:ext cx="1552148" cy="6208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dirty="0">
              <a:hlinkClick xmlns:r="http://schemas.openxmlformats.org/officeDocument/2006/relationships" r:id="rId8"/>
            </a:rPr>
            <a:t>https://www.kaggle.com/datasets/nikhilmittal/flight-fare-prediction-mh/code</a:t>
          </a:r>
          <a:br>
            <a:rPr lang="en-US" sz="1100" kern="1200" dirty="0"/>
          </a:br>
          <a:endParaRPr lang="en-US" sz="1100" kern="1200" dirty="0"/>
        </a:p>
      </dsp:txBody>
      <dsp:txXfrm>
        <a:off x="1884273" y="3201245"/>
        <a:ext cx="1552148" cy="620859"/>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8E809FE-ADC8-448C-9845-19FC18AF11B4}" type="datetimeFigureOut">
              <a:rPr lang="en-US" smtClean="0"/>
              <a:t>12/5/2023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F4E461A-E812-4E15-9869-F7F94D1881DC}" type="slidenum">
              <a:rPr lang="en-US" smtClean="0"/>
              <a:t>‹#›</a:t>
            </a:fld>
            <a:endParaRPr lang="en-US"/>
          </a:p>
        </p:txBody>
      </p:sp>
    </p:spTree>
    <p:extLst>
      <p:ext uri="{BB962C8B-B14F-4D97-AF65-F5344CB8AC3E}">
        <p14:creationId xmlns:p14="http://schemas.microsoft.com/office/powerpoint/2010/main" val="20821705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pPr algn="l"/>
            <a:fld id="{D0A034AF-5D48-46E1-BE73-F12F457E5CEC}" type="datetime1">
              <a:rPr lang="en-US" smtClean="0"/>
              <a:t>12/5/2023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9ABCAEC-7D34-E549-A96E-FCEDAADBE4B0}" type="slidenum">
              <a:rPr lang="en-US" smtClean="0"/>
              <a:t>‹#›</a:t>
            </a:fld>
            <a:endParaRPr lang="en-US" dirty="0"/>
          </a:p>
        </p:txBody>
      </p:sp>
    </p:spTree>
    <p:extLst>
      <p:ext uri="{BB962C8B-B14F-4D97-AF65-F5344CB8AC3E}">
        <p14:creationId xmlns:p14="http://schemas.microsoft.com/office/powerpoint/2010/main" val="1162988104"/>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6B82774-AC0B-4E56-ACF0-9914D96D81F5}" type="datetime1">
              <a:rPr lang="en-US" smtClean="0"/>
              <a:t>12/5/2023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9ABCAEC-7D34-E549-A96E-FCEDAADBE4B0}" type="slidenum">
              <a:rPr lang="en-US" smtClean="0"/>
              <a:t>‹#›</a:t>
            </a:fld>
            <a:endParaRPr lang="en-US"/>
          </a:p>
        </p:txBody>
      </p:sp>
    </p:spTree>
    <p:extLst>
      <p:ext uri="{BB962C8B-B14F-4D97-AF65-F5344CB8AC3E}">
        <p14:creationId xmlns:p14="http://schemas.microsoft.com/office/powerpoint/2010/main" val="18948538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F5811E5-6FD9-41F4-90EC-68F7D546658A}" type="datetime1">
              <a:rPr lang="en-US" smtClean="0"/>
              <a:t>12/5/2023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9ABCAEC-7D34-E549-A96E-FCEDAADBE4B0}" type="slidenum">
              <a:rPr lang="en-US" smtClean="0"/>
              <a:t>‹#›</a:t>
            </a:fld>
            <a:endParaRPr lang="en-US"/>
          </a:p>
        </p:txBody>
      </p:sp>
    </p:spTree>
    <p:extLst>
      <p:ext uri="{BB962C8B-B14F-4D97-AF65-F5344CB8AC3E}">
        <p14:creationId xmlns:p14="http://schemas.microsoft.com/office/powerpoint/2010/main" val="42436484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0695F8F-511A-4ABC-A937-A7B0BD52F494}" type="datetime1">
              <a:rPr lang="en-US" smtClean="0"/>
              <a:t>12/5/2023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9ABCAEC-7D34-E549-A96E-FCEDAADBE4B0}" type="slidenum">
              <a:rPr lang="en-US" smtClean="0"/>
              <a:t>‹#›</a:t>
            </a:fld>
            <a:endParaRPr lang="en-US"/>
          </a:p>
        </p:txBody>
      </p:sp>
    </p:spTree>
    <p:extLst>
      <p:ext uri="{BB962C8B-B14F-4D97-AF65-F5344CB8AC3E}">
        <p14:creationId xmlns:p14="http://schemas.microsoft.com/office/powerpoint/2010/main" val="8035716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2D6547B0-9812-480B-9BC4-87ADCE1EF6E1}" type="datetime1">
              <a:rPr lang="en-US" smtClean="0"/>
              <a:t>12/5/2023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9ABCAEC-7D34-E549-A96E-FCEDAADBE4B0}" type="slidenum">
              <a:rPr lang="en-US" smtClean="0"/>
              <a:t>‹#›</a:t>
            </a:fld>
            <a:endParaRPr lang="en-US" dirty="0"/>
          </a:p>
        </p:txBody>
      </p:sp>
    </p:spTree>
    <p:extLst>
      <p:ext uri="{BB962C8B-B14F-4D97-AF65-F5344CB8AC3E}">
        <p14:creationId xmlns:p14="http://schemas.microsoft.com/office/powerpoint/2010/main" val="4210180140"/>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C70E3935-3708-4464-B836-87B172ABA72C}" type="datetime1">
              <a:rPr lang="en-US" smtClean="0"/>
              <a:t>12/5/2023</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9ABCAEC-7D34-E549-A96E-FCEDAADBE4B0}" type="slidenum">
              <a:rPr lang="en-US" smtClean="0"/>
              <a:t>‹#›</a:t>
            </a:fld>
            <a:endParaRPr lang="en-US" dirty="0"/>
          </a:p>
        </p:txBody>
      </p:sp>
    </p:spTree>
    <p:extLst>
      <p:ext uri="{BB962C8B-B14F-4D97-AF65-F5344CB8AC3E}">
        <p14:creationId xmlns:p14="http://schemas.microsoft.com/office/powerpoint/2010/main" val="22296525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E3A27666-3522-4286-A3AF-AB6D4A80490A}" type="datetime1">
              <a:rPr lang="en-US" smtClean="0"/>
              <a:t>12/5/2023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9ABCAEC-7D34-E549-A96E-FCEDAADBE4B0}" type="slidenum">
              <a:rPr lang="en-US" smtClean="0"/>
              <a:pPr/>
              <a:t>‹#›</a:t>
            </a:fld>
            <a:endParaRPr lang="en-US" dirty="0"/>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6470802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A4D7F0B-EF13-4D19-8431-26F36FB0067C}" type="datetime1">
              <a:rPr lang="en-US" smtClean="0"/>
              <a:t>12/5/2023</a:t>
            </a:fld>
            <a:endParaRPr lang="en-US" dirty="0"/>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9ABCAEC-7D34-E549-A96E-FCEDAADBE4B0}" type="slidenum">
              <a:rPr lang="en-US" smtClean="0"/>
              <a:t>‹#›</a:t>
            </a:fld>
            <a:endParaRPr lang="en-US"/>
          </a:p>
        </p:txBody>
      </p:sp>
    </p:spTree>
    <p:extLst>
      <p:ext uri="{BB962C8B-B14F-4D97-AF65-F5344CB8AC3E}">
        <p14:creationId xmlns:p14="http://schemas.microsoft.com/office/powerpoint/2010/main" val="29577501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C3F0982-DB7B-4F0B-B9C7-C3863DEF99F9}" type="datetime1">
              <a:rPr lang="en-US" smtClean="0"/>
              <a:t>12/5/2023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9ABCAEC-7D34-E549-A96E-FCEDAADBE4B0}" type="slidenum">
              <a:rPr lang="en-US" smtClean="0"/>
              <a:pPr/>
              <a:t>‹#›</a:t>
            </a:fld>
            <a:endParaRPr lang="en-US" dirty="0"/>
          </a:p>
        </p:txBody>
      </p:sp>
    </p:spTree>
    <p:extLst>
      <p:ext uri="{BB962C8B-B14F-4D97-AF65-F5344CB8AC3E}">
        <p14:creationId xmlns:p14="http://schemas.microsoft.com/office/powerpoint/2010/main" val="4957836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p:cNvSpPr>
            <a:spLocks noGrp="1"/>
          </p:cNvSpPr>
          <p:nvPr>
            <p:ph type="dt" sz="half" idx="10"/>
          </p:nvPr>
        </p:nvSpPr>
        <p:spPr/>
        <p:txBody>
          <a:bodyPr/>
          <a:lstStyle/>
          <a:p>
            <a:fld id="{93BFCA5A-8044-45CC-9B37-F8038218DC5C}" type="datetime1">
              <a:rPr lang="en-US" smtClean="0"/>
              <a:t>12/5/2023</a:t>
            </a:fld>
            <a:endParaRPr lang="en-US" dirty="0"/>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a:p>
        </p:txBody>
      </p:sp>
      <p:sp>
        <p:nvSpPr>
          <p:cNvPr id="11" name="Slide Number Placeholder 10"/>
          <p:cNvSpPr>
            <a:spLocks noGrp="1"/>
          </p:cNvSpPr>
          <p:nvPr>
            <p:ph type="sldNum" sz="quarter" idx="12"/>
          </p:nvPr>
        </p:nvSpPr>
        <p:spPr/>
        <p:txBody>
          <a:bodyPr/>
          <a:lstStyle/>
          <a:p>
            <a:fld id="{49ABCAEC-7D34-E549-A96E-FCEDAADBE4B0}" type="slidenum">
              <a:rPr lang="en-US" smtClean="0"/>
              <a:t>‹#›</a:t>
            </a:fld>
            <a:endParaRPr lang="en-US"/>
          </a:p>
        </p:txBody>
      </p:sp>
    </p:spTree>
    <p:extLst>
      <p:ext uri="{BB962C8B-B14F-4D97-AF65-F5344CB8AC3E}">
        <p14:creationId xmlns:p14="http://schemas.microsoft.com/office/powerpoint/2010/main" val="34717467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B639D417-20F4-4A95-AF3C-6EA5B8BFC411}" type="datetime1">
              <a:rPr lang="en-US" smtClean="0"/>
              <a:t>12/5/2023</a:t>
            </a:fld>
            <a:endParaRPr lang="en-US" dirty="0"/>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a:p>
        </p:txBody>
      </p:sp>
      <p:sp>
        <p:nvSpPr>
          <p:cNvPr id="10" name="Slide Number Placeholder 9"/>
          <p:cNvSpPr>
            <a:spLocks noGrp="1"/>
          </p:cNvSpPr>
          <p:nvPr>
            <p:ph type="sldNum" sz="quarter" idx="12"/>
          </p:nvPr>
        </p:nvSpPr>
        <p:spPr/>
        <p:txBody>
          <a:bodyPr/>
          <a:lstStyle/>
          <a:p>
            <a:fld id="{49ABCAEC-7D34-E549-A96E-FCEDAADBE4B0}" type="slidenum">
              <a:rPr lang="en-US" smtClean="0"/>
              <a:t>‹#›</a:t>
            </a:fld>
            <a:endParaRPr lang="en-US"/>
          </a:p>
        </p:txBody>
      </p:sp>
    </p:spTree>
    <p:extLst>
      <p:ext uri="{BB962C8B-B14F-4D97-AF65-F5344CB8AC3E}">
        <p14:creationId xmlns:p14="http://schemas.microsoft.com/office/powerpoint/2010/main" val="1381353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5FDEB858-7710-4ACE-BA4F-EF44ABB41D13}" type="datetime1">
              <a:rPr lang="en-US" smtClean="0"/>
              <a:t>12/5/2023</a:t>
            </a:fld>
            <a:endParaRPr lang="en-US" dirty="0"/>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dirty="0"/>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49ABCAEC-7D34-E549-A96E-FCEDAADBE4B0}" type="slidenum">
              <a:rPr lang="en-US" smtClean="0"/>
              <a:pPr/>
              <a:t>‹#›</a:t>
            </a:fld>
            <a:endParaRPr lang="en-US" dirty="0"/>
          </a:p>
        </p:txBody>
      </p:sp>
    </p:spTree>
    <p:extLst>
      <p:ext uri="{BB962C8B-B14F-4D97-AF65-F5344CB8AC3E}">
        <p14:creationId xmlns:p14="http://schemas.microsoft.com/office/powerpoint/2010/main" val="167588576"/>
      </p:ext>
    </p:extLst>
  </p:cSld>
  <p:clrMap bg1="lt1" tx1="dk1" bg2="lt2" tx2="dk2" accent1="accent1" accent2="accent2" accent3="accent3" accent4="accent4" accent5="accent5" accent6="accent6" hlink="hlink" folHlink="folHlink"/>
  <p:sldLayoutIdLst>
    <p:sldLayoutId id="2147483736" r:id="rId1"/>
    <p:sldLayoutId id="2147483737" r:id="rId2"/>
    <p:sldLayoutId id="2147483738" r:id="rId3"/>
    <p:sldLayoutId id="2147483739" r:id="rId4"/>
    <p:sldLayoutId id="2147483740" r:id="rId5"/>
    <p:sldLayoutId id="2147483741" r:id="rId6"/>
    <p:sldLayoutId id="2147483742" r:id="rId7"/>
    <p:sldLayoutId id="2147483743" r:id="rId8"/>
    <p:sldLayoutId id="2147483744" r:id="rId9"/>
    <p:sldLayoutId id="2147483745" r:id="rId10"/>
    <p:sldLayoutId id="2147483746" r:id="rId11"/>
  </p:sldLayoutIdLst>
  <p:hf hdr="0" ftr="0" dt="0"/>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hyperlink" Target="https://www.kaggle.com/datasets/nikhilmittal/flight-fare-prediction-mh"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hyperlink" Target="http://10.0.0.104:8000/"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31.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84167985-D6E9-40FF-97C0-4B6D373E85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68" y="640080"/>
            <a:ext cx="10911865" cy="4626864"/>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Rectangle 37">
            <a:extLst>
              <a:ext uri="{FF2B5EF4-FFF2-40B4-BE49-F238E27FC236}">
                <a16:creationId xmlns:a16="http://schemas.microsoft.com/office/drawing/2014/main" id="{68801362-349C-44BE-BEF6-8E926E1D38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6196" y="804672"/>
            <a:ext cx="10579608" cy="42976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4C6434D-DEC1-D090-7CA8-0B35B8F241DF}"/>
              </a:ext>
            </a:extLst>
          </p:cNvPr>
          <p:cNvSpPr>
            <a:spLocks noGrp="1"/>
          </p:cNvSpPr>
          <p:nvPr>
            <p:ph type="ctrTitle"/>
          </p:nvPr>
        </p:nvSpPr>
        <p:spPr>
          <a:xfrm>
            <a:off x="806196" y="804671"/>
            <a:ext cx="10579608" cy="4297679"/>
          </a:xfrm>
          <a:ln>
            <a:noFill/>
          </a:ln>
        </p:spPr>
        <p:txBody>
          <a:bodyPr vert="horz" lIns="182880" tIns="182880" rIns="182880" bIns="182880" rtlCol="0">
            <a:normAutofit fontScale="90000"/>
          </a:bodyPr>
          <a:lstStyle/>
          <a:p>
            <a:br>
              <a:rPr lang="en-US" sz="4000" b="0" i="0" dirty="0">
                <a:solidFill>
                  <a:srgbClr val="2D3B45"/>
                </a:solidFill>
                <a:effectLst/>
              </a:rPr>
            </a:br>
            <a:r>
              <a:rPr lang="en-US" sz="4000" i="0" dirty="0">
                <a:solidFill>
                  <a:srgbClr val="2D3B45"/>
                </a:solidFill>
                <a:effectLst/>
              </a:rPr>
              <a:t>AIRLINE TICKET FARE PREDICTION</a:t>
            </a:r>
            <a:br>
              <a:rPr lang="en-US" sz="1300" dirty="0"/>
            </a:br>
            <a:br>
              <a:rPr lang="en-US" sz="1300" dirty="0"/>
            </a:br>
            <a:br>
              <a:rPr lang="en-US" sz="1300" dirty="0"/>
            </a:br>
            <a:r>
              <a:rPr lang="en-US" sz="1600" dirty="0"/>
              <a:t>by </a:t>
            </a:r>
            <a:br>
              <a:rPr lang="en-US" sz="1300" dirty="0"/>
            </a:br>
            <a:br>
              <a:rPr lang="en-US" sz="1300" dirty="0"/>
            </a:br>
            <a:r>
              <a:rPr lang="en-US" sz="2400" dirty="0"/>
              <a:t>team 8</a:t>
            </a:r>
            <a:br>
              <a:rPr lang="en-US" sz="1400" dirty="0"/>
            </a:br>
            <a:br>
              <a:rPr lang="en-US" sz="2400" dirty="0"/>
            </a:br>
            <a:r>
              <a:rPr lang="en-US" sz="2400" dirty="0"/>
              <a:t>Under the guidance of</a:t>
            </a:r>
            <a:br>
              <a:rPr lang="en-US" sz="2400" dirty="0"/>
            </a:br>
            <a:br>
              <a:rPr lang="en-US" sz="2400" dirty="0"/>
            </a:br>
            <a:r>
              <a:rPr lang="en-US" sz="3100" kern="1200" cap="all" spc="200" baseline="0" dirty="0">
                <a:latin typeface="+mj-lt"/>
                <a:ea typeface="+mj-ea"/>
                <a:cs typeface="+mj-cs"/>
              </a:rPr>
              <a:t>Professor: </a:t>
            </a:r>
            <a:r>
              <a:rPr lang="en-US" sz="3100" dirty="0"/>
              <a:t>DR. ARDIANA SULA</a:t>
            </a:r>
            <a:br>
              <a:rPr lang="en-US" sz="1300" dirty="0"/>
            </a:br>
            <a:br>
              <a:rPr lang="en-US" sz="1300" dirty="0"/>
            </a:br>
            <a:r>
              <a:rPr lang="en-US" sz="2400" kern="0" dirty="0">
                <a:effectLst/>
                <a:latin typeface="Times New Roman" panose="02020603050405020304" pitchFamily="18" charset="0"/>
                <a:ea typeface="Calibri" panose="020F0502020204030204" pitchFamily="34" charset="0"/>
              </a:rPr>
              <a:t>Course DSCI-6007-02</a:t>
            </a:r>
            <a:br>
              <a:rPr lang="en-US" sz="2400" kern="0" dirty="0">
                <a:effectLst/>
                <a:latin typeface="Times New Roman" panose="02020603050405020304" pitchFamily="18" charset="0"/>
                <a:ea typeface="Calibri" panose="020F0502020204030204" pitchFamily="34" charset="0"/>
              </a:rPr>
            </a:br>
            <a:br>
              <a:rPr lang="en-US" sz="1300" kern="1200" cap="all" spc="200" baseline="0" dirty="0">
                <a:latin typeface="+mj-lt"/>
                <a:ea typeface="+mj-ea"/>
                <a:cs typeface="+mj-cs"/>
              </a:rPr>
            </a:br>
            <a:r>
              <a:rPr lang="en-US" sz="2200" kern="0" dirty="0">
                <a:effectLst/>
                <a:latin typeface="Times New Roman" panose="02020603050405020304" pitchFamily="18" charset="0"/>
                <a:ea typeface="Calibri" panose="020F0502020204030204" pitchFamily="34" charset="0"/>
              </a:rPr>
              <a:t>DISTRIBUTED AND SCALABLE DATA ENGINEERING</a:t>
            </a:r>
            <a:br>
              <a:rPr lang="en-US" sz="1800" kern="1200" cap="all" spc="200" baseline="0" dirty="0">
                <a:latin typeface="+mj-lt"/>
                <a:ea typeface="+mj-ea"/>
                <a:cs typeface="+mj-cs"/>
              </a:rPr>
            </a:br>
            <a:endParaRPr lang="en-US" sz="1600" kern="1200" cap="all" spc="200" baseline="0" dirty="0">
              <a:latin typeface="+mj-lt"/>
              <a:ea typeface="+mj-ea"/>
              <a:cs typeface="+mj-cs"/>
            </a:endParaRPr>
          </a:p>
        </p:txBody>
      </p:sp>
      <p:sp>
        <p:nvSpPr>
          <p:cNvPr id="5" name="Slide Number Placeholder 4">
            <a:extLst>
              <a:ext uri="{FF2B5EF4-FFF2-40B4-BE49-F238E27FC236}">
                <a16:creationId xmlns:a16="http://schemas.microsoft.com/office/drawing/2014/main" id="{EB7D7234-DFE4-1D61-220E-C256603D1751}"/>
              </a:ext>
            </a:extLst>
          </p:cNvPr>
          <p:cNvSpPr>
            <a:spLocks noGrp="1"/>
          </p:cNvSpPr>
          <p:nvPr>
            <p:ph type="sldNum" sz="quarter" idx="12"/>
          </p:nvPr>
        </p:nvSpPr>
        <p:spPr/>
        <p:txBody>
          <a:bodyPr/>
          <a:lstStyle/>
          <a:p>
            <a:fld id="{49ABCAEC-7D34-E549-A96E-FCEDAADBE4B0}" type="slidenum">
              <a:rPr lang="en-US" smtClean="0"/>
              <a:t>1</a:t>
            </a:fld>
            <a:endParaRPr lang="en-US" dirty="0"/>
          </a:p>
        </p:txBody>
      </p:sp>
    </p:spTree>
    <p:extLst>
      <p:ext uri="{BB962C8B-B14F-4D97-AF65-F5344CB8AC3E}">
        <p14:creationId xmlns:p14="http://schemas.microsoft.com/office/powerpoint/2010/main" val="2260135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6E142C-4678-EC93-6542-8C14CC6A69F2}"/>
              </a:ext>
            </a:extLst>
          </p:cNvPr>
          <p:cNvSpPr>
            <a:spLocks noGrp="1"/>
          </p:cNvSpPr>
          <p:nvPr>
            <p:ph type="title"/>
          </p:nvPr>
        </p:nvSpPr>
        <p:spPr>
          <a:xfrm>
            <a:off x="1325216" y="421353"/>
            <a:ext cx="9433705" cy="1188720"/>
          </a:xfrm>
        </p:spPr>
        <p:txBody>
          <a:bodyPr>
            <a:normAutofit fontScale="90000"/>
          </a:bodyPr>
          <a:lstStyle/>
          <a:p>
            <a:r>
              <a:rPr lang="en-IN" dirty="0"/>
              <a:t>CROSS INDUSTRY STANDARD PROCESS Implementation</a:t>
            </a:r>
            <a:br>
              <a:rPr lang="en-IN" dirty="0"/>
            </a:br>
            <a:r>
              <a:rPr lang="en-IN" dirty="0"/>
              <a:t>DATA UNDERSTANDING</a:t>
            </a:r>
            <a:endParaRPr lang="en-US" dirty="0"/>
          </a:p>
        </p:txBody>
      </p:sp>
      <p:sp>
        <p:nvSpPr>
          <p:cNvPr id="3" name="Content Placeholder 2">
            <a:extLst>
              <a:ext uri="{FF2B5EF4-FFF2-40B4-BE49-F238E27FC236}">
                <a16:creationId xmlns:a16="http://schemas.microsoft.com/office/drawing/2014/main" id="{82102EFA-4D12-7652-A9E9-D877385450C4}"/>
              </a:ext>
            </a:extLst>
          </p:cNvPr>
          <p:cNvSpPr>
            <a:spLocks noGrp="1"/>
          </p:cNvSpPr>
          <p:nvPr>
            <p:ph idx="1"/>
          </p:nvPr>
        </p:nvSpPr>
        <p:spPr>
          <a:xfrm>
            <a:off x="1325217" y="1921566"/>
            <a:ext cx="9433705" cy="3818462"/>
          </a:xfrm>
        </p:spPr>
        <p:txBody>
          <a:bodyPr/>
          <a:lstStyle/>
          <a:p>
            <a:r>
              <a:rPr lang="en-IN" dirty="0"/>
              <a:t>2. Data Understanding</a:t>
            </a:r>
          </a:p>
          <a:p>
            <a:pPr lvl="1"/>
            <a:r>
              <a:rPr lang="en-IN" dirty="0"/>
              <a:t>Dataset: </a:t>
            </a:r>
            <a:r>
              <a:rPr lang="en-US" sz="1800" u="sng" dirty="0">
                <a:solidFill>
                  <a:srgbClr val="0563C1"/>
                </a:solidFill>
                <a:effectLst/>
                <a:ea typeface="Calibri" panose="020F0502020204030204" pitchFamily="34" charset="0"/>
                <a:cs typeface="Times New Roman" panose="02020603050405020304" pitchFamily="18" charset="0"/>
                <a:hlinkClick r:id="rId2"/>
              </a:rPr>
              <a:t>https://www.kaggle.com/datasets/nikhilmittal/flight-fare-prediction-mh</a:t>
            </a:r>
            <a:endParaRPr lang="en-US" sz="1800" dirty="0">
              <a:effectLst/>
              <a:ea typeface="Calibri" panose="020F0502020204030204" pitchFamily="34" charset="0"/>
              <a:cs typeface="Times New Roman" panose="02020603050405020304" pitchFamily="18" charset="0"/>
            </a:endParaRPr>
          </a:p>
          <a:p>
            <a:pPr lvl="2"/>
            <a:r>
              <a:rPr lang="en-IN" sz="1800" b="1" dirty="0">
                <a:effectLst/>
                <a:ea typeface="Calibri" panose="020F0502020204030204" pitchFamily="34" charset="0"/>
                <a:cs typeface="Times New Roman" panose="02020603050405020304" pitchFamily="18" charset="0"/>
              </a:rPr>
              <a:t>5 V’s of Data </a:t>
            </a:r>
            <a:r>
              <a:rPr lang="en-IN" sz="1800" dirty="0">
                <a:effectLst/>
                <a:ea typeface="Calibri" panose="020F0502020204030204" pitchFamily="34" charset="0"/>
                <a:cs typeface="Times New Roman" panose="02020603050405020304" pitchFamily="18" charset="0"/>
              </a:rPr>
              <a:t>are checked to ensure right set of data is collected for the problem statement.</a:t>
            </a:r>
            <a:endParaRPr lang="en-US" sz="1800" dirty="0">
              <a:effectLst/>
              <a:ea typeface="Calibri" panose="020F0502020204030204" pitchFamily="34" charset="0"/>
              <a:cs typeface="Times New Roman" panose="02020603050405020304" pitchFamily="18" charset="0"/>
            </a:endParaRPr>
          </a:p>
          <a:p>
            <a:pPr lvl="3"/>
            <a:r>
              <a:rPr lang="en-US" sz="1800" dirty="0">
                <a:effectLst/>
                <a:ea typeface="Calibri" panose="020F0502020204030204" pitchFamily="34" charset="0"/>
                <a:cs typeface="Times New Roman" panose="02020603050405020304" pitchFamily="18" charset="0"/>
              </a:rPr>
              <a:t>Volume: 10683 samples of data.</a:t>
            </a:r>
          </a:p>
          <a:p>
            <a:pPr lvl="3"/>
            <a:r>
              <a:rPr lang="en-US" sz="1800" dirty="0">
                <a:effectLst/>
                <a:ea typeface="Calibri" panose="020F0502020204030204" pitchFamily="34" charset="0"/>
                <a:cs typeface="Times New Roman" panose="02020603050405020304" pitchFamily="18" charset="0"/>
              </a:rPr>
              <a:t>Variety: Structured Data.</a:t>
            </a:r>
          </a:p>
          <a:p>
            <a:pPr lvl="3"/>
            <a:r>
              <a:rPr lang="en-US" sz="1800" dirty="0">
                <a:effectLst/>
                <a:ea typeface="Calibri" panose="020F0502020204030204" pitchFamily="34" charset="0"/>
                <a:cs typeface="Times New Roman" panose="02020603050405020304" pitchFamily="18" charset="0"/>
              </a:rPr>
              <a:t>Velocity: Data generated during the pre-covid period.</a:t>
            </a:r>
          </a:p>
          <a:p>
            <a:pPr lvl="3"/>
            <a:r>
              <a:rPr lang="en-US" sz="1800" dirty="0">
                <a:effectLst/>
                <a:ea typeface="Calibri" panose="020F0502020204030204" pitchFamily="34" charset="0"/>
                <a:cs typeface="Times New Roman" panose="02020603050405020304" pitchFamily="18" charset="0"/>
              </a:rPr>
              <a:t>Veracity: Kaggle is said to be the trusted go to point of information.</a:t>
            </a:r>
          </a:p>
          <a:p>
            <a:pPr lvl="3"/>
            <a:r>
              <a:rPr lang="en-US" sz="1800" dirty="0">
                <a:effectLst/>
                <a:ea typeface="Calibri" panose="020F0502020204030204" pitchFamily="34" charset="0"/>
                <a:cs typeface="Times New Roman" panose="02020603050405020304" pitchFamily="18" charset="0"/>
              </a:rPr>
              <a:t>Value: Data can be used to estimate domestic flight fares in India.</a:t>
            </a:r>
          </a:p>
          <a:p>
            <a:pPr lvl="3"/>
            <a:endParaRPr lang="en-IN" dirty="0"/>
          </a:p>
        </p:txBody>
      </p:sp>
      <p:sp>
        <p:nvSpPr>
          <p:cNvPr id="4" name="Slide Number Placeholder 3">
            <a:extLst>
              <a:ext uri="{FF2B5EF4-FFF2-40B4-BE49-F238E27FC236}">
                <a16:creationId xmlns:a16="http://schemas.microsoft.com/office/drawing/2014/main" id="{A81B0568-1390-CE7D-C5EB-49F2D14C6CCB}"/>
              </a:ext>
            </a:extLst>
          </p:cNvPr>
          <p:cNvSpPr>
            <a:spLocks noGrp="1"/>
          </p:cNvSpPr>
          <p:nvPr>
            <p:ph type="sldNum" sz="quarter" idx="12"/>
          </p:nvPr>
        </p:nvSpPr>
        <p:spPr/>
        <p:txBody>
          <a:bodyPr/>
          <a:lstStyle/>
          <a:p>
            <a:fld id="{49ABCAEC-7D34-E549-A96E-FCEDAADBE4B0}" type="slidenum">
              <a:rPr lang="en-US" smtClean="0"/>
              <a:t>10</a:t>
            </a:fld>
            <a:endParaRPr lang="en-US"/>
          </a:p>
        </p:txBody>
      </p:sp>
    </p:spTree>
    <p:extLst>
      <p:ext uri="{BB962C8B-B14F-4D97-AF65-F5344CB8AC3E}">
        <p14:creationId xmlns:p14="http://schemas.microsoft.com/office/powerpoint/2010/main" val="27802825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7A065-987F-27E8-C506-59E1A73EB41E}"/>
              </a:ext>
            </a:extLst>
          </p:cNvPr>
          <p:cNvSpPr>
            <a:spLocks noGrp="1"/>
          </p:cNvSpPr>
          <p:nvPr>
            <p:ph type="title"/>
          </p:nvPr>
        </p:nvSpPr>
        <p:spPr>
          <a:xfrm>
            <a:off x="1338470" y="341839"/>
            <a:ext cx="9420452" cy="1188720"/>
          </a:xfrm>
        </p:spPr>
        <p:txBody>
          <a:bodyPr>
            <a:normAutofit fontScale="90000"/>
          </a:bodyPr>
          <a:lstStyle/>
          <a:p>
            <a:r>
              <a:rPr lang="en-IN" dirty="0"/>
              <a:t>CROSS INDUSTRY STANDARD PROCESS Implementation</a:t>
            </a:r>
            <a:br>
              <a:rPr lang="en-IN" dirty="0"/>
            </a:br>
            <a:r>
              <a:rPr lang="en-IN" dirty="0"/>
              <a:t>DATA UNDERSTANDING</a:t>
            </a:r>
            <a:endParaRPr lang="en-US" dirty="0"/>
          </a:p>
        </p:txBody>
      </p:sp>
      <p:sp>
        <p:nvSpPr>
          <p:cNvPr id="3" name="Content Placeholder 2">
            <a:extLst>
              <a:ext uri="{FF2B5EF4-FFF2-40B4-BE49-F238E27FC236}">
                <a16:creationId xmlns:a16="http://schemas.microsoft.com/office/drawing/2014/main" id="{2CBE363B-F43B-D6A4-F5D4-5DF6135BD3D9}"/>
              </a:ext>
            </a:extLst>
          </p:cNvPr>
          <p:cNvSpPr>
            <a:spLocks noGrp="1"/>
          </p:cNvSpPr>
          <p:nvPr>
            <p:ph idx="1"/>
          </p:nvPr>
        </p:nvSpPr>
        <p:spPr>
          <a:xfrm>
            <a:off x="1338470" y="1828800"/>
            <a:ext cx="9420452" cy="3911227"/>
          </a:xfrm>
        </p:spPr>
        <p:txBody>
          <a:bodyPr/>
          <a:lstStyle/>
          <a:p>
            <a:r>
              <a:rPr lang="en-US" sz="1800" kern="0" dirty="0">
                <a:effectLst/>
                <a:ea typeface="Calibri" panose="020F0502020204030204" pitchFamily="34" charset="0"/>
              </a:rPr>
              <a:t>data.info() function in python is used to retrieve information about the data. </a:t>
            </a:r>
          </a:p>
          <a:p>
            <a:endParaRPr lang="en-US" dirty="0"/>
          </a:p>
        </p:txBody>
      </p:sp>
      <p:sp>
        <p:nvSpPr>
          <p:cNvPr id="4" name="Slide Number Placeholder 3">
            <a:extLst>
              <a:ext uri="{FF2B5EF4-FFF2-40B4-BE49-F238E27FC236}">
                <a16:creationId xmlns:a16="http://schemas.microsoft.com/office/drawing/2014/main" id="{68EA6DF2-F03C-35A0-7A71-71F389215DDA}"/>
              </a:ext>
            </a:extLst>
          </p:cNvPr>
          <p:cNvSpPr>
            <a:spLocks noGrp="1"/>
          </p:cNvSpPr>
          <p:nvPr>
            <p:ph type="sldNum" sz="quarter" idx="12"/>
          </p:nvPr>
        </p:nvSpPr>
        <p:spPr/>
        <p:txBody>
          <a:bodyPr/>
          <a:lstStyle/>
          <a:p>
            <a:fld id="{49ABCAEC-7D34-E549-A96E-FCEDAADBE4B0}" type="slidenum">
              <a:rPr lang="en-US" smtClean="0"/>
              <a:t>11</a:t>
            </a:fld>
            <a:endParaRPr lang="en-US"/>
          </a:p>
        </p:txBody>
      </p:sp>
      <p:pic>
        <p:nvPicPr>
          <p:cNvPr id="5" name="Picture 4">
            <a:extLst>
              <a:ext uri="{FF2B5EF4-FFF2-40B4-BE49-F238E27FC236}">
                <a16:creationId xmlns:a16="http://schemas.microsoft.com/office/drawing/2014/main" id="{6133F655-E3CF-9581-D2EC-8E718BA006E0}"/>
              </a:ext>
            </a:extLst>
          </p:cNvPr>
          <p:cNvPicPr>
            <a:picLocks noChangeAspect="1"/>
          </p:cNvPicPr>
          <p:nvPr/>
        </p:nvPicPr>
        <p:blipFill rotWithShape="1">
          <a:blip r:embed="rId2"/>
          <a:srcRect l="16186" t="45325" r="17308" b="15907"/>
          <a:stretch/>
        </p:blipFill>
        <p:spPr bwMode="auto">
          <a:xfrm>
            <a:off x="1433078" y="2466974"/>
            <a:ext cx="9134716" cy="299385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3149309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7A065-987F-27E8-C506-59E1A73EB41E}"/>
              </a:ext>
            </a:extLst>
          </p:cNvPr>
          <p:cNvSpPr>
            <a:spLocks noGrp="1"/>
          </p:cNvSpPr>
          <p:nvPr>
            <p:ph type="title"/>
          </p:nvPr>
        </p:nvSpPr>
        <p:spPr>
          <a:xfrm>
            <a:off x="1338470" y="341839"/>
            <a:ext cx="9420452" cy="1188720"/>
          </a:xfrm>
        </p:spPr>
        <p:txBody>
          <a:bodyPr>
            <a:normAutofit fontScale="90000"/>
          </a:bodyPr>
          <a:lstStyle/>
          <a:p>
            <a:r>
              <a:rPr lang="en-IN" dirty="0"/>
              <a:t>CROSS INDUSTRY STANDARD PROCESS Implementation</a:t>
            </a:r>
            <a:br>
              <a:rPr lang="en-IN" dirty="0"/>
            </a:br>
            <a:r>
              <a:rPr lang="en-IN" dirty="0"/>
              <a:t>DATA UNDERSTANDING</a:t>
            </a:r>
            <a:endParaRPr lang="en-US" dirty="0"/>
          </a:p>
        </p:txBody>
      </p:sp>
      <p:sp>
        <p:nvSpPr>
          <p:cNvPr id="3" name="Content Placeholder 2">
            <a:extLst>
              <a:ext uri="{FF2B5EF4-FFF2-40B4-BE49-F238E27FC236}">
                <a16:creationId xmlns:a16="http://schemas.microsoft.com/office/drawing/2014/main" id="{2CBE363B-F43B-D6A4-F5D4-5DF6135BD3D9}"/>
              </a:ext>
            </a:extLst>
          </p:cNvPr>
          <p:cNvSpPr>
            <a:spLocks noGrp="1"/>
          </p:cNvSpPr>
          <p:nvPr>
            <p:ph idx="1"/>
          </p:nvPr>
        </p:nvSpPr>
        <p:spPr>
          <a:xfrm>
            <a:off x="1338470" y="1828800"/>
            <a:ext cx="9420452" cy="3911227"/>
          </a:xfrm>
        </p:spPr>
        <p:txBody>
          <a:bodyPr/>
          <a:lstStyle/>
          <a:p>
            <a:r>
              <a:rPr lang="en-US" sz="1800" kern="0" dirty="0">
                <a:effectLst/>
                <a:ea typeface="Calibri" panose="020F0502020204030204" pitchFamily="34" charset="0"/>
              </a:rPr>
              <a:t>The </a:t>
            </a:r>
            <a:r>
              <a:rPr lang="en-US" sz="1800" kern="0" dirty="0" err="1">
                <a:effectLst/>
                <a:ea typeface="Calibri" panose="020F0502020204030204" pitchFamily="34" charset="0"/>
              </a:rPr>
              <a:t>data.describe</a:t>
            </a:r>
            <a:r>
              <a:rPr lang="en-US" sz="1800" kern="0" dirty="0">
                <a:effectLst/>
                <a:ea typeface="Calibri" panose="020F0502020204030204" pitchFamily="34" charset="0"/>
              </a:rPr>
              <a:t> function in python is used to generate descriptive statistics of a </a:t>
            </a:r>
            <a:r>
              <a:rPr lang="en-US" sz="1800" kern="0" dirty="0" err="1">
                <a:effectLst/>
                <a:ea typeface="Calibri" panose="020F0502020204030204" pitchFamily="34" charset="0"/>
              </a:rPr>
              <a:t>dataframe</a:t>
            </a:r>
            <a:r>
              <a:rPr lang="en-US" sz="1800" kern="0" dirty="0">
                <a:effectLst/>
                <a:ea typeface="Calibri" panose="020F0502020204030204" pitchFamily="34" charset="0"/>
              </a:rPr>
              <a:t>.</a:t>
            </a:r>
          </a:p>
          <a:p>
            <a:endParaRPr lang="en-US" dirty="0"/>
          </a:p>
        </p:txBody>
      </p:sp>
      <p:sp>
        <p:nvSpPr>
          <p:cNvPr id="4" name="Slide Number Placeholder 3">
            <a:extLst>
              <a:ext uri="{FF2B5EF4-FFF2-40B4-BE49-F238E27FC236}">
                <a16:creationId xmlns:a16="http://schemas.microsoft.com/office/drawing/2014/main" id="{68EA6DF2-F03C-35A0-7A71-71F389215DDA}"/>
              </a:ext>
            </a:extLst>
          </p:cNvPr>
          <p:cNvSpPr>
            <a:spLocks noGrp="1"/>
          </p:cNvSpPr>
          <p:nvPr>
            <p:ph type="sldNum" sz="quarter" idx="12"/>
          </p:nvPr>
        </p:nvSpPr>
        <p:spPr/>
        <p:txBody>
          <a:bodyPr/>
          <a:lstStyle/>
          <a:p>
            <a:fld id="{49ABCAEC-7D34-E549-A96E-FCEDAADBE4B0}" type="slidenum">
              <a:rPr lang="en-US" smtClean="0"/>
              <a:t>12</a:t>
            </a:fld>
            <a:endParaRPr lang="en-US"/>
          </a:p>
        </p:txBody>
      </p:sp>
      <p:pic>
        <p:nvPicPr>
          <p:cNvPr id="6" name="Picture 5">
            <a:extLst>
              <a:ext uri="{FF2B5EF4-FFF2-40B4-BE49-F238E27FC236}">
                <a16:creationId xmlns:a16="http://schemas.microsoft.com/office/drawing/2014/main" id="{A2C8A404-B5E3-E004-89E4-420B56D52FD7}"/>
              </a:ext>
            </a:extLst>
          </p:cNvPr>
          <p:cNvPicPr>
            <a:picLocks noChangeAspect="1"/>
          </p:cNvPicPr>
          <p:nvPr/>
        </p:nvPicPr>
        <p:blipFill rotWithShape="1">
          <a:blip r:embed="rId2"/>
          <a:srcRect l="17789" t="20810" r="19872" b="6215"/>
          <a:stretch/>
        </p:blipFill>
        <p:spPr bwMode="auto">
          <a:xfrm>
            <a:off x="1948070" y="2343915"/>
            <a:ext cx="8134030" cy="3694353"/>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4299515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71E660-2576-D034-989C-B1C3F28FB8F6}"/>
              </a:ext>
            </a:extLst>
          </p:cNvPr>
          <p:cNvSpPr>
            <a:spLocks noGrp="1"/>
          </p:cNvSpPr>
          <p:nvPr>
            <p:ph type="title"/>
          </p:nvPr>
        </p:nvSpPr>
        <p:spPr>
          <a:xfrm>
            <a:off x="1457739" y="274320"/>
            <a:ext cx="9301183" cy="1302689"/>
          </a:xfrm>
        </p:spPr>
        <p:txBody>
          <a:bodyPr>
            <a:normAutofit fontScale="90000"/>
          </a:bodyPr>
          <a:lstStyle/>
          <a:p>
            <a:r>
              <a:rPr lang="en-IN" dirty="0"/>
              <a:t>CROSS INDUSTRY STANDARD PROCESS Implementation</a:t>
            </a:r>
            <a:br>
              <a:rPr lang="en-IN" dirty="0"/>
            </a:br>
            <a:r>
              <a:rPr lang="en-IN" dirty="0"/>
              <a:t>DATA PREPARATION</a:t>
            </a:r>
            <a:endParaRPr lang="en-US" dirty="0"/>
          </a:p>
        </p:txBody>
      </p:sp>
      <p:sp>
        <p:nvSpPr>
          <p:cNvPr id="3" name="Content Placeholder 2">
            <a:extLst>
              <a:ext uri="{FF2B5EF4-FFF2-40B4-BE49-F238E27FC236}">
                <a16:creationId xmlns:a16="http://schemas.microsoft.com/office/drawing/2014/main" id="{61E2368E-555F-610C-3C1B-2C6CDC3A6EE1}"/>
              </a:ext>
            </a:extLst>
          </p:cNvPr>
          <p:cNvSpPr>
            <a:spLocks noGrp="1"/>
          </p:cNvSpPr>
          <p:nvPr>
            <p:ph idx="1"/>
          </p:nvPr>
        </p:nvSpPr>
        <p:spPr>
          <a:xfrm>
            <a:off x="1445408" y="1878008"/>
            <a:ext cx="9301183" cy="4339912"/>
          </a:xfrm>
        </p:spPr>
        <p:txBody>
          <a:bodyPr/>
          <a:lstStyle/>
          <a:p>
            <a:r>
              <a:rPr lang="en-IN" dirty="0"/>
              <a:t>3. Data Preparation</a:t>
            </a:r>
          </a:p>
          <a:p>
            <a:r>
              <a:rPr lang="en-US" kern="0" dirty="0">
                <a:ea typeface="Calibri" panose="020F0502020204030204" pitchFamily="34" charset="0"/>
              </a:rPr>
              <a:t>A</a:t>
            </a:r>
            <a:r>
              <a:rPr lang="en-US" sz="1800" kern="0" dirty="0">
                <a:effectLst/>
                <a:ea typeface="Calibri" panose="020F0502020204030204" pitchFamily="34" charset="0"/>
              </a:rPr>
              <a:t>lso known as </a:t>
            </a:r>
            <a:r>
              <a:rPr lang="en-US" sz="1800" b="1" kern="0" dirty="0">
                <a:effectLst/>
                <a:ea typeface="Calibri" panose="020F0502020204030204" pitchFamily="34" charset="0"/>
              </a:rPr>
              <a:t>Data Preprocessing</a:t>
            </a:r>
            <a:r>
              <a:rPr lang="en-US" sz="1800" kern="0" dirty="0">
                <a:effectLst/>
                <a:ea typeface="Calibri" panose="020F0502020204030204" pitchFamily="34" charset="0"/>
              </a:rPr>
              <a:t>.</a:t>
            </a:r>
          </a:p>
          <a:p>
            <a:r>
              <a:rPr lang="en-US" kern="0" dirty="0">
                <a:ea typeface="Calibri" panose="020F0502020204030204" pitchFamily="34" charset="0"/>
              </a:rPr>
              <a:t>I</a:t>
            </a:r>
            <a:r>
              <a:rPr lang="en-US" sz="1800" kern="0" dirty="0">
                <a:effectLst/>
                <a:ea typeface="Calibri" panose="020F0502020204030204" pitchFamily="34" charset="0"/>
              </a:rPr>
              <a:t>nvolves transforming raw data into a clean, organized format that is suitable for analysis or modeling.  It involves the following steps:</a:t>
            </a:r>
          </a:p>
          <a:p>
            <a:pPr lvl="1"/>
            <a:r>
              <a:rPr lang="en-US" sz="1800" kern="0" dirty="0">
                <a:effectLst/>
                <a:ea typeface="Calibri" panose="020F0502020204030204" pitchFamily="34" charset="0"/>
              </a:rPr>
              <a:t>Handling missing values</a:t>
            </a:r>
          </a:p>
          <a:p>
            <a:pPr lvl="1"/>
            <a:r>
              <a:rPr lang="en-US" sz="1800" kern="0" dirty="0">
                <a:ea typeface="Calibri" panose="020F0502020204030204" pitchFamily="34" charset="0"/>
              </a:rPr>
              <a:t>Label </a:t>
            </a:r>
            <a:r>
              <a:rPr lang="en-US" sz="1800" kern="0" dirty="0">
                <a:effectLst/>
                <a:ea typeface="Calibri" panose="020F0502020204030204" pitchFamily="34" charset="0"/>
              </a:rPr>
              <a:t>encoding categorical variables </a:t>
            </a:r>
          </a:p>
          <a:p>
            <a:pPr lvl="1"/>
            <a:r>
              <a:rPr lang="en-US" sz="1800" kern="0" dirty="0">
                <a:ea typeface="Calibri" panose="020F0502020204030204" pitchFamily="34" charset="0"/>
              </a:rPr>
              <a:t>F</a:t>
            </a:r>
            <a:r>
              <a:rPr lang="en-US" sz="1800" kern="0" dirty="0">
                <a:effectLst/>
                <a:ea typeface="Calibri" panose="020F0502020204030204" pitchFamily="34" charset="0"/>
              </a:rPr>
              <a:t>eature engineering</a:t>
            </a:r>
          </a:p>
          <a:p>
            <a:pPr lvl="1"/>
            <a:r>
              <a:rPr lang="en-US" sz="1800" kern="0" dirty="0">
                <a:ea typeface="Calibri" panose="020F0502020204030204" pitchFamily="34" charset="0"/>
              </a:rPr>
              <a:t>D</a:t>
            </a:r>
            <a:r>
              <a:rPr lang="en-US" sz="1800" kern="0" dirty="0">
                <a:effectLst/>
                <a:ea typeface="Calibri" panose="020F0502020204030204" pitchFamily="34" charset="0"/>
              </a:rPr>
              <a:t>ata transformation</a:t>
            </a:r>
          </a:p>
          <a:p>
            <a:pPr lvl="1"/>
            <a:r>
              <a:rPr lang="en-US" sz="1800" kern="0" dirty="0">
                <a:effectLst/>
                <a:ea typeface="Calibri" panose="020F0502020204030204" pitchFamily="34" charset="0"/>
              </a:rPr>
              <a:t>F</a:t>
            </a:r>
            <a:r>
              <a:rPr lang="en-US" sz="1800" kern="0" dirty="0">
                <a:ea typeface="Calibri" panose="020F0502020204030204" pitchFamily="34" charset="0"/>
              </a:rPr>
              <a:t>iltering of data</a:t>
            </a:r>
          </a:p>
          <a:p>
            <a:pPr lvl="1"/>
            <a:r>
              <a:rPr lang="en-US" sz="1600" kern="0" dirty="0">
                <a:ea typeface="Calibri" panose="020F0502020204030204" pitchFamily="34" charset="0"/>
              </a:rPr>
              <a:t>T</a:t>
            </a:r>
            <a:r>
              <a:rPr lang="en-US" sz="1600" kern="0" dirty="0">
                <a:effectLst/>
                <a:ea typeface="Calibri" panose="020F0502020204030204" pitchFamily="34" charset="0"/>
              </a:rPr>
              <a:t>rain test splitting of data</a:t>
            </a:r>
          </a:p>
        </p:txBody>
      </p:sp>
      <p:sp>
        <p:nvSpPr>
          <p:cNvPr id="4" name="Slide Number Placeholder 3">
            <a:extLst>
              <a:ext uri="{FF2B5EF4-FFF2-40B4-BE49-F238E27FC236}">
                <a16:creationId xmlns:a16="http://schemas.microsoft.com/office/drawing/2014/main" id="{15BE5C61-2FA3-8214-B6D8-6B79A4BB5FEC}"/>
              </a:ext>
            </a:extLst>
          </p:cNvPr>
          <p:cNvSpPr>
            <a:spLocks noGrp="1"/>
          </p:cNvSpPr>
          <p:nvPr>
            <p:ph type="sldNum" sz="quarter" idx="12"/>
          </p:nvPr>
        </p:nvSpPr>
        <p:spPr/>
        <p:txBody>
          <a:bodyPr/>
          <a:lstStyle/>
          <a:p>
            <a:fld id="{49ABCAEC-7D34-E549-A96E-FCEDAADBE4B0}" type="slidenum">
              <a:rPr lang="en-US" smtClean="0"/>
              <a:t>13</a:t>
            </a:fld>
            <a:endParaRPr lang="en-US"/>
          </a:p>
        </p:txBody>
      </p:sp>
    </p:spTree>
    <p:extLst>
      <p:ext uri="{BB962C8B-B14F-4D97-AF65-F5344CB8AC3E}">
        <p14:creationId xmlns:p14="http://schemas.microsoft.com/office/powerpoint/2010/main" val="22823925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71E660-2576-D034-989C-B1C3F28FB8F6}"/>
              </a:ext>
            </a:extLst>
          </p:cNvPr>
          <p:cNvSpPr>
            <a:spLocks noGrp="1"/>
          </p:cNvSpPr>
          <p:nvPr>
            <p:ph type="title"/>
          </p:nvPr>
        </p:nvSpPr>
        <p:spPr>
          <a:xfrm>
            <a:off x="1457739" y="274320"/>
            <a:ext cx="9301183" cy="1302689"/>
          </a:xfrm>
        </p:spPr>
        <p:txBody>
          <a:bodyPr>
            <a:normAutofit fontScale="90000"/>
          </a:bodyPr>
          <a:lstStyle/>
          <a:p>
            <a:r>
              <a:rPr lang="en-IN" dirty="0"/>
              <a:t>CROSS INDUSTRY STANDARD PROCESS Implementation</a:t>
            </a:r>
            <a:br>
              <a:rPr lang="en-IN" dirty="0"/>
            </a:br>
            <a:r>
              <a:rPr lang="en-IN" dirty="0"/>
              <a:t>DATA PREPARATION</a:t>
            </a:r>
            <a:endParaRPr lang="en-US" dirty="0"/>
          </a:p>
        </p:txBody>
      </p:sp>
      <p:sp>
        <p:nvSpPr>
          <p:cNvPr id="3" name="Content Placeholder 2">
            <a:extLst>
              <a:ext uri="{FF2B5EF4-FFF2-40B4-BE49-F238E27FC236}">
                <a16:creationId xmlns:a16="http://schemas.microsoft.com/office/drawing/2014/main" id="{61E2368E-555F-610C-3C1B-2C6CDC3A6EE1}"/>
              </a:ext>
            </a:extLst>
          </p:cNvPr>
          <p:cNvSpPr>
            <a:spLocks noGrp="1"/>
          </p:cNvSpPr>
          <p:nvPr>
            <p:ph idx="1"/>
          </p:nvPr>
        </p:nvSpPr>
        <p:spPr>
          <a:xfrm>
            <a:off x="1445408" y="1878008"/>
            <a:ext cx="9301183" cy="4339912"/>
          </a:xfrm>
        </p:spPr>
        <p:txBody>
          <a:bodyPr/>
          <a:lstStyle/>
          <a:p>
            <a:r>
              <a:rPr lang="en-IN" dirty="0"/>
              <a:t>3. Data Preparation</a:t>
            </a:r>
          </a:p>
          <a:p>
            <a:pPr lvl="1"/>
            <a:r>
              <a:rPr lang="en-US" sz="1800" kern="0" dirty="0">
                <a:effectLst/>
                <a:ea typeface="Calibri" panose="020F0502020204030204" pitchFamily="34" charset="0"/>
              </a:rPr>
              <a:t>Handling missing values</a:t>
            </a:r>
          </a:p>
          <a:p>
            <a:pPr lvl="1"/>
            <a:endParaRPr lang="en-US" dirty="0"/>
          </a:p>
        </p:txBody>
      </p:sp>
      <p:sp>
        <p:nvSpPr>
          <p:cNvPr id="4" name="Slide Number Placeholder 3">
            <a:extLst>
              <a:ext uri="{FF2B5EF4-FFF2-40B4-BE49-F238E27FC236}">
                <a16:creationId xmlns:a16="http://schemas.microsoft.com/office/drawing/2014/main" id="{15BE5C61-2FA3-8214-B6D8-6B79A4BB5FEC}"/>
              </a:ext>
            </a:extLst>
          </p:cNvPr>
          <p:cNvSpPr>
            <a:spLocks noGrp="1"/>
          </p:cNvSpPr>
          <p:nvPr>
            <p:ph type="sldNum" sz="quarter" idx="12"/>
          </p:nvPr>
        </p:nvSpPr>
        <p:spPr/>
        <p:txBody>
          <a:bodyPr/>
          <a:lstStyle/>
          <a:p>
            <a:fld id="{49ABCAEC-7D34-E549-A96E-FCEDAADBE4B0}" type="slidenum">
              <a:rPr lang="en-US" smtClean="0"/>
              <a:t>14</a:t>
            </a:fld>
            <a:endParaRPr lang="en-US"/>
          </a:p>
        </p:txBody>
      </p:sp>
      <p:pic>
        <p:nvPicPr>
          <p:cNvPr id="5" name="Picture 4">
            <a:extLst>
              <a:ext uri="{FF2B5EF4-FFF2-40B4-BE49-F238E27FC236}">
                <a16:creationId xmlns:a16="http://schemas.microsoft.com/office/drawing/2014/main" id="{281896A4-3F18-9AFC-9761-FE0A353707D9}"/>
              </a:ext>
            </a:extLst>
          </p:cNvPr>
          <p:cNvPicPr>
            <a:picLocks noChangeAspect="1"/>
          </p:cNvPicPr>
          <p:nvPr/>
        </p:nvPicPr>
        <p:blipFill rotWithShape="1">
          <a:blip r:embed="rId2"/>
          <a:srcRect l="17981" t="20258" r="19353" b="12291"/>
          <a:stretch/>
        </p:blipFill>
        <p:spPr bwMode="auto">
          <a:xfrm>
            <a:off x="2744310" y="2839338"/>
            <a:ext cx="6703377" cy="3378582"/>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3146481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71E660-2576-D034-989C-B1C3F28FB8F6}"/>
              </a:ext>
            </a:extLst>
          </p:cNvPr>
          <p:cNvSpPr>
            <a:spLocks noGrp="1"/>
          </p:cNvSpPr>
          <p:nvPr>
            <p:ph type="title"/>
          </p:nvPr>
        </p:nvSpPr>
        <p:spPr>
          <a:xfrm>
            <a:off x="1457739" y="274320"/>
            <a:ext cx="9301183" cy="1302689"/>
          </a:xfrm>
        </p:spPr>
        <p:txBody>
          <a:bodyPr>
            <a:normAutofit fontScale="90000"/>
          </a:bodyPr>
          <a:lstStyle/>
          <a:p>
            <a:r>
              <a:rPr lang="en-IN" dirty="0"/>
              <a:t>CROSS INDUSTRY STANDARD PROCESS Implementation</a:t>
            </a:r>
            <a:br>
              <a:rPr lang="en-IN" dirty="0"/>
            </a:br>
            <a:r>
              <a:rPr lang="en-IN" dirty="0"/>
              <a:t>DATA PREPARATION</a:t>
            </a:r>
            <a:endParaRPr lang="en-US" dirty="0"/>
          </a:p>
        </p:txBody>
      </p:sp>
      <p:sp>
        <p:nvSpPr>
          <p:cNvPr id="3" name="Content Placeholder 2">
            <a:extLst>
              <a:ext uri="{FF2B5EF4-FFF2-40B4-BE49-F238E27FC236}">
                <a16:creationId xmlns:a16="http://schemas.microsoft.com/office/drawing/2014/main" id="{61E2368E-555F-610C-3C1B-2C6CDC3A6EE1}"/>
              </a:ext>
            </a:extLst>
          </p:cNvPr>
          <p:cNvSpPr>
            <a:spLocks noGrp="1"/>
          </p:cNvSpPr>
          <p:nvPr>
            <p:ph idx="1"/>
          </p:nvPr>
        </p:nvSpPr>
        <p:spPr>
          <a:xfrm>
            <a:off x="1445408" y="1878008"/>
            <a:ext cx="9301183" cy="4339912"/>
          </a:xfrm>
        </p:spPr>
        <p:txBody>
          <a:bodyPr/>
          <a:lstStyle/>
          <a:p>
            <a:r>
              <a:rPr lang="en-IN" dirty="0"/>
              <a:t>3. Data Preparation</a:t>
            </a:r>
          </a:p>
          <a:p>
            <a:pPr lvl="1"/>
            <a:r>
              <a:rPr lang="en-US" sz="1800" kern="0" dirty="0">
                <a:ea typeface="Calibri" panose="020F0502020204030204" pitchFamily="34" charset="0"/>
              </a:rPr>
              <a:t>Label </a:t>
            </a:r>
            <a:r>
              <a:rPr lang="en-US" sz="1800" kern="0" dirty="0">
                <a:effectLst/>
                <a:ea typeface="Calibri" panose="020F0502020204030204" pitchFamily="34" charset="0"/>
              </a:rPr>
              <a:t>encoding categorical variables </a:t>
            </a:r>
          </a:p>
          <a:p>
            <a:pPr lvl="1"/>
            <a:endParaRPr lang="en-US" dirty="0"/>
          </a:p>
        </p:txBody>
      </p:sp>
      <p:sp>
        <p:nvSpPr>
          <p:cNvPr id="4" name="Slide Number Placeholder 3">
            <a:extLst>
              <a:ext uri="{FF2B5EF4-FFF2-40B4-BE49-F238E27FC236}">
                <a16:creationId xmlns:a16="http://schemas.microsoft.com/office/drawing/2014/main" id="{15BE5C61-2FA3-8214-B6D8-6B79A4BB5FEC}"/>
              </a:ext>
            </a:extLst>
          </p:cNvPr>
          <p:cNvSpPr>
            <a:spLocks noGrp="1"/>
          </p:cNvSpPr>
          <p:nvPr>
            <p:ph type="sldNum" sz="quarter" idx="12"/>
          </p:nvPr>
        </p:nvSpPr>
        <p:spPr/>
        <p:txBody>
          <a:bodyPr/>
          <a:lstStyle/>
          <a:p>
            <a:fld id="{49ABCAEC-7D34-E549-A96E-FCEDAADBE4B0}" type="slidenum">
              <a:rPr lang="en-US" smtClean="0"/>
              <a:t>15</a:t>
            </a:fld>
            <a:endParaRPr lang="en-US"/>
          </a:p>
        </p:txBody>
      </p:sp>
      <p:pic>
        <p:nvPicPr>
          <p:cNvPr id="7" name="Picture 6">
            <a:extLst>
              <a:ext uri="{FF2B5EF4-FFF2-40B4-BE49-F238E27FC236}">
                <a16:creationId xmlns:a16="http://schemas.microsoft.com/office/drawing/2014/main" id="{9BB434D7-4D59-D450-AD3A-2E49DFB4D55B}"/>
              </a:ext>
            </a:extLst>
          </p:cNvPr>
          <p:cNvPicPr>
            <a:picLocks noChangeAspect="1"/>
          </p:cNvPicPr>
          <p:nvPr/>
        </p:nvPicPr>
        <p:blipFill rotWithShape="1">
          <a:blip r:embed="rId2"/>
          <a:srcRect l="17826" t="21242" r="19674" b="31972"/>
          <a:stretch/>
        </p:blipFill>
        <p:spPr>
          <a:xfrm>
            <a:off x="2285998" y="2822712"/>
            <a:ext cx="7620001" cy="3207027"/>
          </a:xfrm>
          <a:prstGeom prst="rect">
            <a:avLst/>
          </a:prstGeom>
        </p:spPr>
      </p:pic>
    </p:spTree>
    <p:extLst>
      <p:ext uri="{BB962C8B-B14F-4D97-AF65-F5344CB8AC3E}">
        <p14:creationId xmlns:p14="http://schemas.microsoft.com/office/powerpoint/2010/main" val="15437424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71E660-2576-D034-989C-B1C3F28FB8F6}"/>
              </a:ext>
            </a:extLst>
          </p:cNvPr>
          <p:cNvSpPr>
            <a:spLocks noGrp="1"/>
          </p:cNvSpPr>
          <p:nvPr>
            <p:ph type="title"/>
          </p:nvPr>
        </p:nvSpPr>
        <p:spPr>
          <a:xfrm>
            <a:off x="1457739" y="274320"/>
            <a:ext cx="9301183" cy="1302689"/>
          </a:xfrm>
        </p:spPr>
        <p:txBody>
          <a:bodyPr>
            <a:normAutofit fontScale="90000"/>
          </a:bodyPr>
          <a:lstStyle/>
          <a:p>
            <a:r>
              <a:rPr lang="en-IN" dirty="0"/>
              <a:t>CROSS INDUSTRY STANDARD PROCESS Implementation</a:t>
            </a:r>
            <a:br>
              <a:rPr lang="en-IN" dirty="0"/>
            </a:br>
            <a:r>
              <a:rPr lang="en-IN" dirty="0"/>
              <a:t>DATA PREPARATION</a:t>
            </a:r>
            <a:endParaRPr lang="en-US" dirty="0"/>
          </a:p>
        </p:txBody>
      </p:sp>
      <p:sp>
        <p:nvSpPr>
          <p:cNvPr id="3" name="Content Placeholder 2">
            <a:extLst>
              <a:ext uri="{FF2B5EF4-FFF2-40B4-BE49-F238E27FC236}">
                <a16:creationId xmlns:a16="http://schemas.microsoft.com/office/drawing/2014/main" id="{61E2368E-555F-610C-3C1B-2C6CDC3A6EE1}"/>
              </a:ext>
            </a:extLst>
          </p:cNvPr>
          <p:cNvSpPr>
            <a:spLocks noGrp="1"/>
          </p:cNvSpPr>
          <p:nvPr>
            <p:ph idx="1"/>
          </p:nvPr>
        </p:nvSpPr>
        <p:spPr>
          <a:xfrm>
            <a:off x="1445408" y="1878008"/>
            <a:ext cx="9301183" cy="4339912"/>
          </a:xfrm>
        </p:spPr>
        <p:txBody>
          <a:bodyPr/>
          <a:lstStyle/>
          <a:p>
            <a:r>
              <a:rPr lang="en-IN" dirty="0"/>
              <a:t>3. Data Preparation</a:t>
            </a:r>
          </a:p>
          <a:p>
            <a:pPr lvl="1"/>
            <a:r>
              <a:rPr lang="en-US" sz="1800" kern="0" dirty="0">
                <a:ea typeface="Calibri" panose="020F0502020204030204" pitchFamily="34" charset="0"/>
              </a:rPr>
              <a:t>F</a:t>
            </a:r>
            <a:r>
              <a:rPr lang="en-US" sz="1800" kern="0" dirty="0">
                <a:effectLst/>
                <a:ea typeface="Calibri" panose="020F0502020204030204" pitchFamily="34" charset="0"/>
              </a:rPr>
              <a:t>eature engineering</a:t>
            </a:r>
          </a:p>
          <a:p>
            <a:pPr lvl="1"/>
            <a:endParaRPr lang="en-US" sz="1800" kern="0" dirty="0">
              <a:effectLst/>
              <a:ea typeface="Calibri" panose="020F0502020204030204" pitchFamily="34" charset="0"/>
            </a:endParaRPr>
          </a:p>
        </p:txBody>
      </p:sp>
      <p:sp>
        <p:nvSpPr>
          <p:cNvPr id="4" name="Slide Number Placeholder 3">
            <a:extLst>
              <a:ext uri="{FF2B5EF4-FFF2-40B4-BE49-F238E27FC236}">
                <a16:creationId xmlns:a16="http://schemas.microsoft.com/office/drawing/2014/main" id="{15BE5C61-2FA3-8214-B6D8-6B79A4BB5FEC}"/>
              </a:ext>
            </a:extLst>
          </p:cNvPr>
          <p:cNvSpPr>
            <a:spLocks noGrp="1"/>
          </p:cNvSpPr>
          <p:nvPr>
            <p:ph type="sldNum" sz="quarter" idx="12"/>
          </p:nvPr>
        </p:nvSpPr>
        <p:spPr/>
        <p:txBody>
          <a:bodyPr/>
          <a:lstStyle/>
          <a:p>
            <a:fld id="{49ABCAEC-7D34-E549-A96E-FCEDAADBE4B0}" type="slidenum">
              <a:rPr lang="en-US" smtClean="0"/>
              <a:t>16</a:t>
            </a:fld>
            <a:endParaRPr lang="en-US"/>
          </a:p>
        </p:txBody>
      </p:sp>
      <p:pic>
        <p:nvPicPr>
          <p:cNvPr id="6" name="Picture 5">
            <a:extLst>
              <a:ext uri="{FF2B5EF4-FFF2-40B4-BE49-F238E27FC236}">
                <a16:creationId xmlns:a16="http://schemas.microsoft.com/office/drawing/2014/main" id="{4DB260B5-DF20-EAFC-8287-4D0122DAB7DC}"/>
              </a:ext>
            </a:extLst>
          </p:cNvPr>
          <p:cNvPicPr>
            <a:picLocks noChangeAspect="1"/>
          </p:cNvPicPr>
          <p:nvPr/>
        </p:nvPicPr>
        <p:blipFill rotWithShape="1">
          <a:blip r:embed="rId2"/>
          <a:srcRect l="18152" t="21629" r="19130" b="39705"/>
          <a:stretch/>
        </p:blipFill>
        <p:spPr>
          <a:xfrm>
            <a:off x="1940986" y="2722745"/>
            <a:ext cx="8699559" cy="3015445"/>
          </a:xfrm>
          <a:prstGeom prst="rect">
            <a:avLst/>
          </a:prstGeom>
        </p:spPr>
      </p:pic>
    </p:spTree>
    <p:extLst>
      <p:ext uri="{BB962C8B-B14F-4D97-AF65-F5344CB8AC3E}">
        <p14:creationId xmlns:p14="http://schemas.microsoft.com/office/powerpoint/2010/main" val="25196831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71E660-2576-D034-989C-B1C3F28FB8F6}"/>
              </a:ext>
            </a:extLst>
          </p:cNvPr>
          <p:cNvSpPr>
            <a:spLocks noGrp="1"/>
          </p:cNvSpPr>
          <p:nvPr>
            <p:ph type="title"/>
          </p:nvPr>
        </p:nvSpPr>
        <p:spPr>
          <a:xfrm>
            <a:off x="1457739" y="274320"/>
            <a:ext cx="9301183" cy="1302689"/>
          </a:xfrm>
        </p:spPr>
        <p:txBody>
          <a:bodyPr>
            <a:normAutofit fontScale="90000"/>
          </a:bodyPr>
          <a:lstStyle/>
          <a:p>
            <a:r>
              <a:rPr lang="en-IN" dirty="0"/>
              <a:t>CROSS INDUSTRY STANDARD PROCESS Implementation</a:t>
            </a:r>
            <a:br>
              <a:rPr lang="en-IN" dirty="0"/>
            </a:br>
            <a:r>
              <a:rPr lang="en-IN" dirty="0"/>
              <a:t>DATA PREPARATION</a:t>
            </a:r>
            <a:endParaRPr lang="en-US" dirty="0"/>
          </a:p>
        </p:txBody>
      </p:sp>
      <p:sp>
        <p:nvSpPr>
          <p:cNvPr id="3" name="Content Placeholder 2">
            <a:extLst>
              <a:ext uri="{FF2B5EF4-FFF2-40B4-BE49-F238E27FC236}">
                <a16:creationId xmlns:a16="http://schemas.microsoft.com/office/drawing/2014/main" id="{61E2368E-555F-610C-3C1B-2C6CDC3A6EE1}"/>
              </a:ext>
            </a:extLst>
          </p:cNvPr>
          <p:cNvSpPr>
            <a:spLocks noGrp="1"/>
          </p:cNvSpPr>
          <p:nvPr>
            <p:ph idx="1"/>
          </p:nvPr>
        </p:nvSpPr>
        <p:spPr>
          <a:xfrm>
            <a:off x="1445408" y="1878008"/>
            <a:ext cx="9301183" cy="4339912"/>
          </a:xfrm>
        </p:spPr>
        <p:txBody>
          <a:bodyPr/>
          <a:lstStyle/>
          <a:p>
            <a:r>
              <a:rPr lang="en-IN" dirty="0"/>
              <a:t>3. Data Preparation</a:t>
            </a:r>
          </a:p>
          <a:p>
            <a:pPr lvl="1"/>
            <a:r>
              <a:rPr lang="en-US" sz="1800" kern="0" dirty="0">
                <a:ea typeface="Calibri" panose="020F0502020204030204" pitchFamily="34" charset="0"/>
              </a:rPr>
              <a:t>D</a:t>
            </a:r>
            <a:r>
              <a:rPr lang="en-US" sz="1800" kern="0" dirty="0">
                <a:effectLst/>
                <a:ea typeface="Calibri" panose="020F0502020204030204" pitchFamily="34" charset="0"/>
              </a:rPr>
              <a:t>ata transformation</a:t>
            </a:r>
          </a:p>
          <a:p>
            <a:pPr lvl="1"/>
            <a:endParaRPr lang="en-US" sz="1800" kern="0" dirty="0">
              <a:effectLst/>
              <a:ea typeface="Calibri" panose="020F0502020204030204" pitchFamily="34" charset="0"/>
            </a:endParaRPr>
          </a:p>
        </p:txBody>
      </p:sp>
      <p:sp>
        <p:nvSpPr>
          <p:cNvPr id="4" name="Slide Number Placeholder 3">
            <a:extLst>
              <a:ext uri="{FF2B5EF4-FFF2-40B4-BE49-F238E27FC236}">
                <a16:creationId xmlns:a16="http://schemas.microsoft.com/office/drawing/2014/main" id="{15BE5C61-2FA3-8214-B6D8-6B79A4BB5FEC}"/>
              </a:ext>
            </a:extLst>
          </p:cNvPr>
          <p:cNvSpPr>
            <a:spLocks noGrp="1"/>
          </p:cNvSpPr>
          <p:nvPr>
            <p:ph type="sldNum" sz="quarter" idx="12"/>
          </p:nvPr>
        </p:nvSpPr>
        <p:spPr/>
        <p:txBody>
          <a:bodyPr/>
          <a:lstStyle/>
          <a:p>
            <a:fld id="{49ABCAEC-7D34-E549-A96E-FCEDAADBE4B0}" type="slidenum">
              <a:rPr lang="en-US" smtClean="0"/>
              <a:t>17</a:t>
            </a:fld>
            <a:endParaRPr lang="en-US"/>
          </a:p>
        </p:txBody>
      </p:sp>
      <p:pic>
        <p:nvPicPr>
          <p:cNvPr id="6" name="Picture 5">
            <a:extLst>
              <a:ext uri="{FF2B5EF4-FFF2-40B4-BE49-F238E27FC236}">
                <a16:creationId xmlns:a16="http://schemas.microsoft.com/office/drawing/2014/main" id="{9081465E-2DB1-FF61-7D57-6617C4F0A7F6}"/>
              </a:ext>
            </a:extLst>
          </p:cNvPr>
          <p:cNvPicPr>
            <a:picLocks noChangeAspect="1"/>
          </p:cNvPicPr>
          <p:nvPr/>
        </p:nvPicPr>
        <p:blipFill rotWithShape="1">
          <a:blip r:embed="rId2"/>
          <a:srcRect l="18153" t="60102" r="19565" b="9313"/>
          <a:stretch/>
        </p:blipFill>
        <p:spPr>
          <a:xfrm>
            <a:off x="1802611" y="2999716"/>
            <a:ext cx="8862765" cy="2446927"/>
          </a:xfrm>
          <a:prstGeom prst="rect">
            <a:avLst/>
          </a:prstGeom>
        </p:spPr>
      </p:pic>
    </p:spTree>
    <p:extLst>
      <p:ext uri="{BB962C8B-B14F-4D97-AF65-F5344CB8AC3E}">
        <p14:creationId xmlns:p14="http://schemas.microsoft.com/office/powerpoint/2010/main" val="9271054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71E660-2576-D034-989C-B1C3F28FB8F6}"/>
              </a:ext>
            </a:extLst>
          </p:cNvPr>
          <p:cNvSpPr>
            <a:spLocks noGrp="1"/>
          </p:cNvSpPr>
          <p:nvPr>
            <p:ph type="title"/>
          </p:nvPr>
        </p:nvSpPr>
        <p:spPr>
          <a:xfrm>
            <a:off x="1457739" y="274320"/>
            <a:ext cx="9301183" cy="1302689"/>
          </a:xfrm>
        </p:spPr>
        <p:txBody>
          <a:bodyPr>
            <a:normAutofit fontScale="90000"/>
          </a:bodyPr>
          <a:lstStyle/>
          <a:p>
            <a:r>
              <a:rPr lang="en-IN" dirty="0"/>
              <a:t>CROSS INDUSTRY STANDARD PROCESS Implementation</a:t>
            </a:r>
            <a:br>
              <a:rPr lang="en-IN" dirty="0"/>
            </a:br>
            <a:r>
              <a:rPr lang="en-IN" dirty="0"/>
              <a:t>DATA PREPARATION</a:t>
            </a:r>
            <a:endParaRPr lang="en-US" dirty="0"/>
          </a:p>
        </p:txBody>
      </p:sp>
      <p:sp>
        <p:nvSpPr>
          <p:cNvPr id="3" name="Content Placeholder 2">
            <a:extLst>
              <a:ext uri="{FF2B5EF4-FFF2-40B4-BE49-F238E27FC236}">
                <a16:creationId xmlns:a16="http://schemas.microsoft.com/office/drawing/2014/main" id="{61E2368E-555F-610C-3C1B-2C6CDC3A6EE1}"/>
              </a:ext>
            </a:extLst>
          </p:cNvPr>
          <p:cNvSpPr>
            <a:spLocks noGrp="1"/>
          </p:cNvSpPr>
          <p:nvPr>
            <p:ph idx="1"/>
          </p:nvPr>
        </p:nvSpPr>
        <p:spPr>
          <a:xfrm>
            <a:off x="1445408" y="1878008"/>
            <a:ext cx="9301183" cy="4339912"/>
          </a:xfrm>
        </p:spPr>
        <p:txBody>
          <a:bodyPr/>
          <a:lstStyle/>
          <a:p>
            <a:r>
              <a:rPr lang="en-IN" dirty="0"/>
              <a:t>3. Data Preparation</a:t>
            </a:r>
          </a:p>
          <a:p>
            <a:pPr lvl="1"/>
            <a:r>
              <a:rPr lang="en-US" sz="1800" kern="0" dirty="0">
                <a:effectLst/>
                <a:ea typeface="Calibri" panose="020F0502020204030204" pitchFamily="34" charset="0"/>
              </a:rPr>
              <a:t>F</a:t>
            </a:r>
            <a:r>
              <a:rPr lang="en-US" sz="1800" kern="0" dirty="0">
                <a:ea typeface="Calibri" panose="020F0502020204030204" pitchFamily="34" charset="0"/>
              </a:rPr>
              <a:t>iltering of data: Done with </a:t>
            </a:r>
            <a:r>
              <a:rPr lang="en-US" sz="1800" b="1" kern="0" dirty="0">
                <a:ea typeface="Calibri" panose="020F0502020204030204" pitchFamily="34" charset="0"/>
              </a:rPr>
              <a:t>Standard scale </a:t>
            </a:r>
            <a:r>
              <a:rPr lang="en-US" sz="1800" kern="0" dirty="0">
                <a:ea typeface="Calibri" panose="020F0502020204030204" pitchFamily="34" charset="0"/>
              </a:rPr>
              <a:t>and </a:t>
            </a:r>
            <a:r>
              <a:rPr lang="en-US" sz="1800" b="1" kern="0" dirty="0">
                <a:ea typeface="Calibri" panose="020F0502020204030204" pitchFamily="34" charset="0"/>
              </a:rPr>
              <a:t>Robust scale</a:t>
            </a:r>
            <a:r>
              <a:rPr lang="en-US" sz="1800" kern="0" dirty="0">
                <a:ea typeface="Calibri" panose="020F0502020204030204" pitchFamily="34" charset="0"/>
              </a:rPr>
              <a:t>.</a:t>
            </a:r>
          </a:p>
          <a:p>
            <a:pPr lvl="1"/>
            <a:endParaRPr lang="en-US" dirty="0"/>
          </a:p>
          <a:p>
            <a:pPr lvl="1"/>
            <a:endParaRPr lang="en-US" dirty="0"/>
          </a:p>
          <a:p>
            <a:pPr lvl="1"/>
            <a:endParaRPr lang="en-US" dirty="0"/>
          </a:p>
          <a:p>
            <a:pPr lvl="1"/>
            <a:endParaRPr lang="en-US" dirty="0"/>
          </a:p>
          <a:p>
            <a:pPr lvl="1"/>
            <a:endParaRPr lang="en-US" dirty="0"/>
          </a:p>
          <a:p>
            <a:pPr lvl="1"/>
            <a:endParaRPr lang="en-US" dirty="0"/>
          </a:p>
        </p:txBody>
      </p:sp>
      <p:sp>
        <p:nvSpPr>
          <p:cNvPr id="4" name="Slide Number Placeholder 3">
            <a:extLst>
              <a:ext uri="{FF2B5EF4-FFF2-40B4-BE49-F238E27FC236}">
                <a16:creationId xmlns:a16="http://schemas.microsoft.com/office/drawing/2014/main" id="{15BE5C61-2FA3-8214-B6D8-6B79A4BB5FEC}"/>
              </a:ext>
            </a:extLst>
          </p:cNvPr>
          <p:cNvSpPr>
            <a:spLocks noGrp="1"/>
          </p:cNvSpPr>
          <p:nvPr>
            <p:ph type="sldNum" sz="quarter" idx="12"/>
          </p:nvPr>
        </p:nvSpPr>
        <p:spPr/>
        <p:txBody>
          <a:bodyPr/>
          <a:lstStyle/>
          <a:p>
            <a:fld id="{49ABCAEC-7D34-E549-A96E-FCEDAADBE4B0}" type="slidenum">
              <a:rPr lang="en-US" smtClean="0"/>
              <a:t>18</a:t>
            </a:fld>
            <a:endParaRPr lang="en-US"/>
          </a:p>
        </p:txBody>
      </p:sp>
      <p:pic>
        <p:nvPicPr>
          <p:cNvPr id="5" name="Picture 4">
            <a:extLst>
              <a:ext uri="{FF2B5EF4-FFF2-40B4-BE49-F238E27FC236}">
                <a16:creationId xmlns:a16="http://schemas.microsoft.com/office/drawing/2014/main" id="{8C1A9831-64D1-4F1B-C495-1B00CCFCAF71}"/>
              </a:ext>
            </a:extLst>
          </p:cNvPr>
          <p:cNvPicPr>
            <a:picLocks noChangeAspect="1"/>
          </p:cNvPicPr>
          <p:nvPr/>
        </p:nvPicPr>
        <p:blipFill rotWithShape="1">
          <a:blip r:embed="rId2"/>
          <a:srcRect l="17628" t="21380" r="19391" b="56385"/>
          <a:stretch/>
        </p:blipFill>
        <p:spPr bwMode="auto">
          <a:xfrm>
            <a:off x="2467411" y="2792931"/>
            <a:ext cx="7509053" cy="1580285"/>
          </a:xfrm>
          <a:prstGeom prst="rect">
            <a:avLst/>
          </a:prstGeom>
          <a:ln>
            <a:noFill/>
          </a:ln>
          <a:extLst>
            <a:ext uri="{53640926-AAD7-44D8-BBD7-CCE9431645EC}">
              <a14:shadowObscured xmlns:a14="http://schemas.microsoft.com/office/drawing/2010/main"/>
            </a:ext>
          </a:extLst>
        </p:spPr>
      </p:pic>
      <p:pic>
        <p:nvPicPr>
          <p:cNvPr id="6" name="Picture 5">
            <a:extLst>
              <a:ext uri="{FF2B5EF4-FFF2-40B4-BE49-F238E27FC236}">
                <a16:creationId xmlns:a16="http://schemas.microsoft.com/office/drawing/2014/main" id="{247B7F93-6C88-14AF-6040-E7944C575326}"/>
              </a:ext>
            </a:extLst>
          </p:cNvPr>
          <p:cNvPicPr>
            <a:picLocks noChangeAspect="1"/>
          </p:cNvPicPr>
          <p:nvPr/>
        </p:nvPicPr>
        <p:blipFill rotWithShape="1">
          <a:blip r:embed="rId3"/>
          <a:srcRect l="17949" t="34207" r="19551" b="44698"/>
          <a:stretch/>
        </p:blipFill>
        <p:spPr bwMode="auto">
          <a:xfrm>
            <a:off x="2467411" y="4373216"/>
            <a:ext cx="7509053" cy="1736036"/>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5589732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71E660-2576-D034-989C-B1C3F28FB8F6}"/>
              </a:ext>
            </a:extLst>
          </p:cNvPr>
          <p:cNvSpPr>
            <a:spLocks noGrp="1"/>
          </p:cNvSpPr>
          <p:nvPr>
            <p:ph type="title"/>
          </p:nvPr>
        </p:nvSpPr>
        <p:spPr>
          <a:xfrm>
            <a:off x="1457739" y="274320"/>
            <a:ext cx="9301183" cy="1302689"/>
          </a:xfrm>
        </p:spPr>
        <p:txBody>
          <a:bodyPr>
            <a:normAutofit fontScale="90000"/>
          </a:bodyPr>
          <a:lstStyle/>
          <a:p>
            <a:r>
              <a:rPr lang="en-IN" dirty="0"/>
              <a:t>CROSS INDUSTRY STANDARD PROCESS Implementation</a:t>
            </a:r>
            <a:br>
              <a:rPr lang="en-IN" dirty="0"/>
            </a:br>
            <a:r>
              <a:rPr lang="en-IN" dirty="0"/>
              <a:t>DATA PREPARATION</a:t>
            </a:r>
            <a:endParaRPr lang="en-US" dirty="0"/>
          </a:p>
        </p:txBody>
      </p:sp>
      <p:sp>
        <p:nvSpPr>
          <p:cNvPr id="3" name="Content Placeholder 2">
            <a:extLst>
              <a:ext uri="{FF2B5EF4-FFF2-40B4-BE49-F238E27FC236}">
                <a16:creationId xmlns:a16="http://schemas.microsoft.com/office/drawing/2014/main" id="{61E2368E-555F-610C-3C1B-2C6CDC3A6EE1}"/>
              </a:ext>
            </a:extLst>
          </p:cNvPr>
          <p:cNvSpPr>
            <a:spLocks noGrp="1"/>
          </p:cNvSpPr>
          <p:nvPr>
            <p:ph idx="1"/>
          </p:nvPr>
        </p:nvSpPr>
        <p:spPr>
          <a:xfrm>
            <a:off x="1445408" y="1878008"/>
            <a:ext cx="9301183" cy="4339912"/>
          </a:xfrm>
        </p:spPr>
        <p:txBody>
          <a:bodyPr/>
          <a:lstStyle/>
          <a:p>
            <a:r>
              <a:rPr lang="en-IN" dirty="0"/>
              <a:t>3. Data Preparation</a:t>
            </a:r>
          </a:p>
          <a:p>
            <a:pPr lvl="1"/>
            <a:r>
              <a:rPr lang="en-US" sz="1800" kern="0" dirty="0">
                <a:ea typeface="Calibri" panose="020F0502020204030204" pitchFamily="34" charset="0"/>
              </a:rPr>
              <a:t>T</a:t>
            </a:r>
            <a:r>
              <a:rPr lang="en-US" sz="1800" kern="0" dirty="0">
                <a:effectLst/>
                <a:ea typeface="Calibri" panose="020F0502020204030204" pitchFamily="34" charset="0"/>
              </a:rPr>
              <a:t>rain test splitting of data</a:t>
            </a:r>
          </a:p>
          <a:p>
            <a:pPr lvl="1"/>
            <a:endParaRPr lang="en-US" sz="1800" kern="0" dirty="0">
              <a:effectLst/>
              <a:ea typeface="Calibri" panose="020F0502020204030204" pitchFamily="34" charset="0"/>
            </a:endParaRPr>
          </a:p>
        </p:txBody>
      </p:sp>
      <p:sp>
        <p:nvSpPr>
          <p:cNvPr id="4" name="Slide Number Placeholder 3">
            <a:extLst>
              <a:ext uri="{FF2B5EF4-FFF2-40B4-BE49-F238E27FC236}">
                <a16:creationId xmlns:a16="http://schemas.microsoft.com/office/drawing/2014/main" id="{15BE5C61-2FA3-8214-B6D8-6B79A4BB5FEC}"/>
              </a:ext>
            </a:extLst>
          </p:cNvPr>
          <p:cNvSpPr>
            <a:spLocks noGrp="1"/>
          </p:cNvSpPr>
          <p:nvPr>
            <p:ph type="sldNum" sz="quarter" idx="12"/>
          </p:nvPr>
        </p:nvSpPr>
        <p:spPr/>
        <p:txBody>
          <a:bodyPr/>
          <a:lstStyle/>
          <a:p>
            <a:fld id="{49ABCAEC-7D34-E549-A96E-FCEDAADBE4B0}" type="slidenum">
              <a:rPr lang="en-US" smtClean="0"/>
              <a:t>19</a:t>
            </a:fld>
            <a:endParaRPr lang="en-US"/>
          </a:p>
        </p:txBody>
      </p:sp>
      <p:pic>
        <p:nvPicPr>
          <p:cNvPr id="5" name="Picture 4">
            <a:extLst>
              <a:ext uri="{FF2B5EF4-FFF2-40B4-BE49-F238E27FC236}">
                <a16:creationId xmlns:a16="http://schemas.microsoft.com/office/drawing/2014/main" id="{4347472C-73F9-0D43-91D9-749A5E72F378}"/>
              </a:ext>
            </a:extLst>
          </p:cNvPr>
          <p:cNvPicPr>
            <a:picLocks noChangeAspect="1"/>
          </p:cNvPicPr>
          <p:nvPr/>
        </p:nvPicPr>
        <p:blipFill rotWithShape="1">
          <a:blip r:embed="rId2"/>
          <a:srcRect l="18269" t="22805" r="19872" b="24744"/>
          <a:stretch/>
        </p:blipFill>
        <p:spPr bwMode="auto">
          <a:xfrm>
            <a:off x="2632619" y="2688111"/>
            <a:ext cx="6926762" cy="3301872"/>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2290137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EFC74F-4823-5E3D-FBCE-6196E7DA8A2D}"/>
              </a:ext>
            </a:extLst>
          </p:cNvPr>
          <p:cNvSpPr>
            <a:spLocks noGrp="1"/>
          </p:cNvSpPr>
          <p:nvPr>
            <p:ph type="title"/>
          </p:nvPr>
        </p:nvSpPr>
        <p:spPr>
          <a:xfrm>
            <a:off x="2083981" y="523613"/>
            <a:ext cx="7876883" cy="1188720"/>
          </a:xfrm>
        </p:spPr>
        <p:txBody>
          <a:bodyPr/>
          <a:lstStyle/>
          <a:p>
            <a:r>
              <a:rPr lang="en-IN" dirty="0"/>
              <a:t>Meet my team</a:t>
            </a:r>
            <a:endParaRPr lang="en-US" dirty="0"/>
          </a:p>
        </p:txBody>
      </p:sp>
      <p:sp>
        <p:nvSpPr>
          <p:cNvPr id="3" name="Content Placeholder 2">
            <a:extLst>
              <a:ext uri="{FF2B5EF4-FFF2-40B4-BE49-F238E27FC236}">
                <a16:creationId xmlns:a16="http://schemas.microsoft.com/office/drawing/2014/main" id="{F920115E-5A71-C446-1344-49D5C8E93080}"/>
              </a:ext>
            </a:extLst>
          </p:cNvPr>
          <p:cNvSpPr>
            <a:spLocks noGrp="1"/>
          </p:cNvSpPr>
          <p:nvPr>
            <p:ph idx="1"/>
          </p:nvPr>
        </p:nvSpPr>
        <p:spPr>
          <a:xfrm>
            <a:off x="1318437" y="2212742"/>
            <a:ext cx="9440485" cy="4005178"/>
          </a:xfrm>
        </p:spPr>
        <p:txBody>
          <a:bodyPr/>
          <a:lstStyle/>
          <a:p>
            <a:endParaRPr lang="en-US" dirty="0"/>
          </a:p>
        </p:txBody>
      </p:sp>
      <p:sp>
        <p:nvSpPr>
          <p:cNvPr id="4" name="Slide Number Placeholder 3">
            <a:extLst>
              <a:ext uri="{FF2B5EF4-FFF2-40B4-BE49-F238E27FC236}">
                <a16:creationId xmlns:a16="http://schemas.microsoft.com/office/drawing/2014/main" id="{1606977D-087A-6FA8-E105-56CCF1D3C4F7}"/>
              </a:ext>
            </a:extLst>
          </p:cNvPr>
          <p:cNvSpPr>
            <a:spLocks noGrp="1"/>
          </p:cNvSpPr>
          <p:nvPr>
            <p:ph type="sldNum" sz="quarter" idx="12"/>
          </p:nvPr>
        </p:nvSpPr>
        <p:spPr/>
        <p:txBody>
          <a:bodyPr/>
          <a:lstStyle/>
          <a:p>
            <a:fld id="{49ABCAEC-7D34-E549-A96E-FCEDAADBE4B0}" type="slidenum">
              <a:rPr lang="en-US" smtClean="0"/>
              <a:t>2</a:t>
            </a:fld>
            <a:endParaRPr lang="en-US"/>
          </a:p>
        </p:txBody>
      </p:sp>
      <p:pic>
        <p:nvPicPr>
          <p:cNvPr id="15" name="Content Placeholder 5">
            <a:extLst>
              <a:ext uri="{FF2B5EF4-FFF2-40B4-BE49-F238E27FC236}">
                <a16:creationId xmlns:a16="http://schemas.microsoft.com/office/drawing/2014/main" id="{07C7B602-4A51-BA12-9148-55F0D3A475EF}"/>
              </a:ext>
            </a:extLst>
          </p:cNvPr>
          <p:cNvPicPr>
            <a:picLocks noChangeAspect="1"/>
          </p:cNvPicPr>
          <p:nvPr/>
        </p:nvPicPr>
        <p:blipFill rotWithShape="1">
          <a:blip r:embed="rId2"/>
          <a:srcRect l="27628" r="43243" b="27926"/>
          <a:stretch/>
        </p:blipFill>
        <p:spPr>
          <a:xfrm>
            <a:off x="6234385" y="2212742"/>
            <a:ext cx="2050239" cy="2371727"/>
          </a:xfrm>
          <a:prstGeom prst="rect">
            <a:avLst/>
          </a:prstGeom>
        </p:spPr>
      </p:pic>
      <p:pic>
        <p:nvPicPr>
          <p:cNvPr id="16" name="Picture 15">
            <a:extLst>
              <a:ext uri="{FF2B5EF4-FFF2-40B4-BE49-F238E27FC236}">
                <a16:creationId xmlns:a16="http://schemas.microsoft.com/office/drawing/2014/main" id="{2E09EA65-0299-EB88-2023-EEBA7321DB53}"/>
              </a:ext>
            </a:extLst>
          </p:cNvPr>
          <p:cNvPicPr>
            <a:picLocks noChangeAspect="1"/>
          </p:cNvPicPr>
          <p:nvPr/>
        </p:nvPicPr>
        <p:blipFill rotWithShape="1">
          <a:blip r:embed="rId3"/>
          <a:srcRect l="31956" t="26075" r="37283" b="9980"/>
          <a:stretch/>
        </p:blipFill>
        <p:spPr>
          <a:xfrm>
            <a:off x="8744609" y="2212741"/>
            <a:ext cx="2029323" cy="2371727"/>
          </a:xfrm>
          <a:prstGeom prst="rect">
            <a:avLst/>
          </a:prstGeom>
        </p:spPr>
      </p:pic>
      <p:pic>
        <p:nvPicPr>
          <p:cNvPr id="17" name="Picture 16">
            <a:extLst>
              <a:ext uri="{FF2B5EF4-FFF2-40B4-BE49-F238E27FC236}">
                <a16:creationId xmlns:a16="http://schemas.microsoft.com/office/drawing/2014/main" id="{5C341277-0502-13FE-05EC-0340959BD099}"/>
              </a:ext>
            </a:extLst>
          </p:cNvPr>
          <p:cNvPicPr>
            <a:picLocks noChangeAspect="1"/>
          </p:cNvPicPr>
          <p:nvPr/>
        </p:nvPicPr>
        <p:blipFill rotWithShape="1">
          <a:blip r:embed="rId4"/>
          <a:srcRect l="39892" t="50000" r="36412" b="2586"/>
          <a:stretch/>
        </p:blipFill>
        <p:spPr>
          <a:xfrm>
            <a:off x="1316281" y="2212742"/>
            <a:ext cx="2029323" cy="2282988"/>
          </a:xfrm>
          <a:prstGeom prst="rect">
            <a:avLst/>
          </a:prstGeom>
        </p:spPr>
      </p:pic>
      <p:pic>
        <p:nvPicPr>
          <p:cNvPr id="18" name="Picture 17">
            <a:extLst>
              <a:ext uri="{FF2B5EF4-FFF2-40B4-BE49-F238E27FC236}">
                <a16:creationId xmlns:a16="http://schemas.microsoft.com/office/drawing/2014/main" id="{F3D290AE-6F5C-AF62-B173-222142ADD821}"/>
              </a:ext>
            </a:extLst>
          </p:cNvPr>
          <p:cNvPicPr>
            <a:picLocks noChangeAspect="1"/>
          </p:cNvPicPr>
          <p:nvPr/>
        </p:nvPicPr>
        <p:blipFill rotWithShape="1">
          <a:blip r:embed="rId5"/>
          <a:srcRect l="36087" t="-23" r="34457" b="20566"/>
          <a:stretch/>
        </p:blipFill>
        <p:spPr>
          <a:xfrm>
            <a:off x="3775333" y="2212742"/>
            <a:ext cx="2029323" cy="2317136"/>
          </a:xfrm>
          <a:prstGeom prst="rect">
            <a:avLst/>
          </a:prstGeom>
        </p:spPr>
      </p:pic>
      <p:graphicFrame>
        <p:nvGraphicFramePr>
          <p:cNvPr id="19" name="Table 18">
            <a:extLst>
              <a:ext uri="{FF2B5EF4-FFF2-40B4-BE49-F238E27FC236}">
                <a16:creationId xmlns:a16="http://schemas.microsoft.com/office/drawing/2014/main" id="{9D7EB6AF-DB75-1C0D-EA69-3FA22D17511B}"/>
              </a:ext>
            </a:extLst>
          </p:cNvPr>
          <p:cNvGraphicFramePr>
            <a:graphicFrameLocks noGrp="1"/>
          </p:cNvGraphicFramePr>
          <p:nvPr>
            <p:extLst>
              <p:ext uri="{D42A27DB-BD31-4B8C-83A1-F6EECF244321}">
                <p14:modId xmlns:p14="http://schemas.microsoft.com/office/powerpoint/2010/main" val="1528422844"/>
              </p:ext>
            </p:extLst>
          </p:nvPr>
        </p:nvGraphicFramePr>
        <p:xfrm>
          <a:off x="1316030" y="4955913"/>
          <a:ext cx="2034471" cy="1291546"/>
        </p:xfrm>
        <a:graphic>
          <a:graphicData uri="http://schemas.openxmlformats.org/drawingml/2006/table">
            <a:tbl>
              <a:tblPr firstRow="1" bandRow="1">
                <a:tableStyleId>{5C22544A-7EE6-4342-B048-85BDC9FD1C3A}</a:tableStyleId>
              </a:tblPr>
              <a:tblGrid>
                <a:gridCol w="2034471">
                  <a:extLst>
                    <a:ext uri="{9D8B030D-6E8A-4147-A177-3AD203B41FA5}">
                      <a16:colId xmlns:a16="http://schemas.microsoft.com/office/drawing/2014/main" val="25536858"/>
                    </a:ext>
                  </a:extLst>
                </a:gridCol>
              </a:tblGrid>
              <a:tr h="704020">
                <a:tc>
                  <a:txBody>
                    <a:bodyPr/>
                    <a:lstStyle/>
                    <a:p>
                      <a:pPr algn="ctr"/>
                      <a:r>
                        <a:rPr lang="en-IN" dirty="0"/>
                        <a:t>Sushma </a:t>
                      </a:r>
                      <a:r>
                        <a:rPr lang="en-IN" dirty="0" err="1"/>
                        <a:t>Sindhe</a:t>
                      </a:r>
                      <a:endParaRPr lang="en-US" dirty="0"/>
                    </a:p>
                  </a:txBody>
                  <a:tcPr/>
                </a:tc>
                <a:extLst>
                  <a:ext uri="{0D108BD9-81ED-4DB2-BD59-A6C34878D82A}">
                    <a16:rowId xmlns:a16="http://schemas.microsoft.com/office/drawing/2014/main" val="1819111933"/>
                  </a:ext>
                </a:extLst>
              </a:tr>
              <a:tr h="587526">
                <a:tc>
                  <a:txBody>
                    <a:bodyPr/>
                    <a:lstStyle/>
                    <a:p>
                      <a:pPr algn="ctr"/>
                      <a:r>
                        <a:rPr lang="en-IN" dirty="0"/>
                        <a:t>Team Lead</a:t>
                      </a:r>
                      <a:endParaRPr lang="en-US" dirty="0"/>
                    </a:p>
                  </a:txBody>
                  <a:tcPr/>
                </a:tc>
                <a:extLst>
                  <a:ext uri="{0D108BD9-81ED-4DB2-BD59-A6C34878D82A}">
                    <a16:rowId xmlns:a16="http://schemas.microsoft.com/office/drawing/2014/main" val="1581380742"/>
                  </a:ext>
                </a:extLst>
              </a:tr>
            </a:tbl>
          </a:graphicData>
        </a:graphic>
      </p:graphicFrame>
      <p:graphicFrame>
        <p:nvGraphicFramePr>
          <p:cNvPr id="20" name="Table 19">
            <a:extLst>
              <a:ext uri="{FF2B5EF4-FFF2-40B4-BE49-F238E27FC236}">
                <a16:creationId xmlns:a16="http://schemas.microsoft.com/office/drawing/2014/main" id="{F342538D-7709-3D06-0884-341B5AA134AF}"/>
              </a:ext>
            </a:extLst>
          </p:cNvPr>
          <p:cNvGraphicFramePr>
            <a:graphicFrameLocks noGrp="1"/>
          </p:cNvGraphicFramePr>
          <p:nvPr>
            <p:extLst>
              <p:ext uri="{D42A27DB-BD31-4B8C-83A1-F6EECF244321}">
                <p14:modId xmlns:p14="http://schemas.microsoft.com/office/powerpoint/2010/main" val="375258777"/>
              </p:ext>
            </p:extLst>
          </p:nvPr>
        </p:nvGraphicFramePr>
        <p:xfrm>
          <a:off x="3767277" y="4983266"/>
          <a:ext cx="2023651" cy="1234654"/>
        </p:xfrm>
        <a:graphic>
          <a:graphicData uri="http://schemas.openxmlformats.org/drawingml/2006/table">
            <a:tbl>
              <a:tblPr firstRow="1" bandRow="1">
                <a:tableStyleId>{5C22544A-7EE6-4342-B048-85BDC9FD1C3A}</a:tableStyleId>
              </a:tblPr>
              <a:tblGrid>
                <a:gridCol w="2023651">
                  <a:extLst>
                    <a:ext uri="{9D8B030D-6E8A-4147-A177-3AD203B41FA5}">
                      <a16:colId xmlns:a16="http://schemas.microsoft.com/office/drawing/2014/main" val="2624520725"/>
                    </a:ext>
                  </a:extLst>
                </a:gridCol>
              </a:tblGrid>
              <a:tr h="740595">
                <a:tc>
                  <a:txBody>
                    <a:bodyPr/>
                    <a:lstStyle/>
                    <a:p>
                      <a:pPr algn="ctr"/>
                      <a:r>
                        <a:rPr lang="en-IN" dirty="0"/>
                        <a:t>Harshitha </a:t>
                      </a:r>
                      <a:r>
                        <a:rPr lang="en-IN" dirty="0" err="1"/>
                        <a:t>Vejella</a:t>
                      </a:r>
                      <a:endParaRPr lang="en-US" dirty="0"/>
                    </a:p>
                  </a:txBody>
                  <a:tcPr/>
                </a:tc>
                <a:extLst>
                  <a:ext uri="{0D108BD9-81ED-4DB2-BD59-A6C34878D82A}">
                    <a16:rowId xmlns:a16="http://schemas.microsoft.com/office/drawing/2014/main" val="724768285"/>
                  </a:ext>
                </a:extLst>
              </a:tr>
              <a:tr h="494059">
                <a:tc>
                  <a:txBody>
                    <a:bodyPr/>
                    <a:lstStyle/>
                    <a:p>
                      <a:pPr algn="ctr"/>
                      <a:r>
                        <a:rPr lang="en-IN" dirty="0"/>
                        <a:t>Data Visualization</a:t>
                      </a:r>
                      <a:endParaRPr lang="en-US" dirty="0"/>
                    </a:p>
                  </a:txBody>
                  <a:tcPr/>
                </a:tc>
                <a:extLst>
                  <a:ext uri="{0D108BD9-81ED-4DB2-BD59-A6C34878D82A}">
                    <a16:rowId xmlns:a16="http://schemas.microsoft.com/office/drawing/2014/main" val="4087980864"/>
                  </a:ext>
                </a:extLst>
              </a:tr>
            </a:tbl>
          </a:graphicData>
        </a:graphic>
      </p:graphicFrame>
      <p:graphicFrame>
        <p:nvGraphicFramePr>
          <p:cNvPr id="21" name="Table 20">
            <a:extLst>
              <a:ext uri="{FF2B5EF4-FFF2-40B4-BE49-F238E27FC236}">
                <a16:creationId xmlns:a16="http://schemas.microsoft.com/office/drawing/2014/main" id="{688CE947-B7DE-E43E-D3FA-143C027BE904}"/>
              </a:ext>
            </a:extLst>
          </p:cNvPr>
          <p:cNvGraphicFramePr>
            <a:graphicFrameLocks noGrp="1"/>
          </p:cNvGraphicFramePr>
          <p:nvPr>
            <p:extLst>
              <p:ext uri="{D42A27DB-BD31-4B8C-83A1-F6EECF244321}">
                <p14:modId xmlns:p14="http://schemas.microsoft.com/office/powerpoint/2010/main" val="336242796"/>
              </p:ext>
            </p:extLst>
          </p:nvPr>
        </p:nvGraphicFramePr>
        <p:xfrm>
          <a:off x="8729599" y="4983266"/>
          <a:ext cx="2044333" cy="1301814"/>
        </p:xfrm>
        <a:graphic>
          <a:graphicData uri="http://schemas.openxmlformats.org/drawingml/2006/table">
            <a:tbl>
              <a:tblPr firstRow="1" bandRow="1">
                <a:tableStyleId>{5C22544A-7EE6-4342-B048-85BDC9FD1C3A}</a:tableStyleId>
              </a:tblPr>
              <a:tblGrid>
                <a:gridCol w="2044333">
                  <a:extLst>
                    <a:ext uri="{9D8B030D-6E8A-4147-A177-3AD203B41FA5}">
                      <a16:colId xmlns:a16="http://schemas.microsoft.com/office/drawing/2014/main" val="2624520725"/>
                    </a:ext>
                  </a:extLst>
                </a:gridCol>
              </a:tblGrid>
              <a:tr h="661734">
                <a:tc>
                  <a:txBody>
                    <a:bodyPr/>
                    <a:lstStyle/>
                    <a:p>
                      <a:pPr algn="ctr"/>
                      <a:r>
                        <a:rPr lang="en-IN" dirty="0"/>
                        <a:t>Lakshmi Sai Kishore Savarapu</a:t>
                      </a:r>
                      <a:endParaRPr lang="en-US" dirty="0"/>
                    </a:p>
                  </a:txBody>
                  <a:tcPr/>
                </a:tc>
                <a:extLst>
                  <a:ext uri="{0D108BD9-81ED-4DB2-BD59-A6C34878D82A}">
                    <a16:rowId xmlns:a16="http://schemas.microsoft.com/office/drawing/2014/main" val="724768285"/>
                  </a:ext>
                </a:extLst>
              </a:tr>
              <a:tr h="602459">
                <a:tc>
                  <a:txBody>
                    <a:bodyPr/>
                    <a:lstStyle/>
                    <a:p>
                      <a:pPr algn="ctr"/>
                      <a:r>
                        <a:rPr lang="en-IN" dirty="0"/>
                        <a:t>Storytelling and Data Scientist</a:t>
                      </a:r>
                      <a:endParaRPr lang="en-US" dirty="0"/>
                    </a:p>
                  </a:txBody>
                  <a:tcPr/>
                </a:tc>
                <a:extLst>
                  <a:ext uri="{0D108BD9-81ED-4DB2-BD59-A6C34878D82A}">
                    <a16:rowId xmlns:a16="http://schemas.microsoft.com/office/drawing/2014/main" val="4087980864"/>
                  </a:ext>
                </a:extLst>
              </a:tr>
            </a:tbl>
          </a:graphicData>
        </a:graphic>
      </p:graphicFrame>
      <p:graphicFrame>
        <p:nvGraphicFramePr>
          <p:cNvPr id="22" name="Table 21">
            <a:extLst>
              <a:ext uri="{FF2B5EF4-FFF2-40B4-BE49-F238E27FC236}">
                <a16:creationId xmlns:a16="http://schemas.microsoft.com/office/drawing/2014/main" id="{765B19DF-84E7-9D8C-B5D3-F6F669E7EFEA}"/>
              </a:ext>
            </a:extLst>
          </p:cNvPr>
          <p:cNvGraphicFramePr>
            <a:graphicFrameLocks noGrp="1"/>
          </p:cNvGraphicFramePr>
          <p:nvPr>
            <p:extLst>
              <p:ext uri="{D42A27DB-BD31-4B8C-83A1-F6EECF244321}">
                <p14:modId xmlns:p14="http://schemas.microsoft.com/office/powerpoint/2010/main" val="3878495951"/>
              </p:ext>
            </p:extLst>
          </p:nvPr>
        </p:nvGraphicFramePr>
        <p:xfrm>
          <a:off x="6212851" y="4983266"/>
          <a:ext cx="2094825" cy="1280160"/>
        </p:xfrm>
        <a:graphic>
          <a:graphicData uri="http://schemas.openxmlformats.org/drawingml/2006/table">
            <a:tbl>
              <a:tblPr firstRow="1" bandRow="1">
                <a:tableStyleId>{5C22544A-7EE6-4342-B048-85BDC9FD1C3A}</a:tableStyleId>
              </a:tblPr>
              <a:tblGrid>
                <a:gridCol w="2094825">
                  <a:extLst>
                    <a:ext uri="{9D8B030D-6E8A-4147-A177-3AD203B41FA5}">
                      <a16:colId xmlns:a16="http://schemas.microsoft.com/office/drawing/2014/main" val="2624520725"/>
                    </a:ext>
                  </a:extLst>
                </a:gridCol>
              </a:tblGrid>
              <a:tr h="609115">
                <a:tc>
                  <a:txBody>
                    <a:bodyPr/>
                    <a:lstStyle/>
                    <a:p>
                      <a:pPr algn="ctr"/>
                      <a:r>
                        <a:rPr lang="en-IN" dirty="0" err="1"/>
                        <a:t>Phanideepak</a:t>
                      </a:r>
                      <a:r>
                        <a:rPr lang="en-IN" dirty="0"/>
                        <a:t> </a:t>
                      </a:r>
                      <a:r>
                        <a:rPr lang="en-IN" dirty="0" err="1"/>
                        <a:t>Gaddam</a:t>
                      </a:r>
                      <a:endParaRPr lang="en-US" dirty="0"/>
                    </a:p>
                  </a:txBody>
                  <a:tcPr/>
                </a:tc>
                <a:extLst>
                  <a:ext uri="{0D108BD9-81ED-4DB2-BD59-A6C34878D82A}">
                    <a16:rowId xmlns:a16="http://schemas.microsoft.com/office/drawing/2014/main" val="724768285"/>
                  </a:ext>
                </a:extLst>
              </a:tr>
              <a:tr h="609115">
                <a:tc>
                  <a:txBody>
                    <a:bodyPr/>
                    <a:lstStyle/>
                    <a:p>
                      <a:pPr algn="ctr"/>
                      <a:r>
                        <a:rPr lang="en-IN" dirty="0"/>
                        <a:t>Data Collection and Preprocessing</a:t>
                      </a:r>
                      <a:endParaRPr lang="en-US" dirty="0"/>
                    </a:p>
                  </a:txBody>
                  <a:tcPr/>
                </a:tc>
                <a:extLst>
                  <a:ext uri="{0D108BD9-81ED-4DB2-BD59-A6C34878D82A}">
                    <a16:rowId xmlns:a16="http://schemas.microsoft.com/office/drawing/2014/main" val="4087980864"/>
                  </a:ext>
                </a:extLst>
              </a:tr>
            </a:tbl>
          </a:graphicData>
        </a:graphic>
      </p:graphicFrame>
    </p:spTree>
    <p:extLst>
      <p:ext uri="{BB962C8B-B14F-4D97-AF65-F5344CB8AC3E}">
        <p14:creationId xmlns:p14="http://schemas.microsoft.com/office/powerpoint/2010/main" val="31430883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71E660-2576-D034-989C-B1C3F28FB8F6}"/>
              </a:ext>
            </a:extLst>
          </p:cNvPr>
          <p:cNvSpPr>
            <a:spLocks noGrp="1"/>
          </p:cNvSpPr>
          <p:nvPr>
            <p:ph type="title"/>
          </p:nvPr>
        </p:nvSpPr>
        <p:spPr>
          <a:xfrm>
            <a:off x="1457739" y="274320"/>
            <a:ext cx="9301183" cy="1302689"/>
          </a:xfrm>
        </p:spPr>
        <p:txBody>
          <a:bodyPr>
            <a:normAutofit fontScale="90000"/>
          </a:bodyPr>
          <a:lstStyle/>
          <a:p>
            <a:r>
              <a:rPr lang="en-IN" dirty="0"/>
              <a:t>CROSS INDUSTRY STANDARD PROCESS Implementation</a:t>
            </a:r>
            <a:br>
              <a:rPr lang="en-IN" dirty="0"/>
            </a:br>
            <a:r>
              <a:rPr lang="en-IN" dirty="0"/>
              <a:t>DATA VISUALIZATION</a:t>
            </a:r>
            <a:endParaRPr lang="en-US" dirty="0"/>
          </a:p>
        </p:txBody>
      </p:sp>
      <p:sp>
        <p:nvSpPr>
          <p:cNvPr id="3" name="Content Placeholder 2">
            <a:extLst>
              <a:ext uri="{FF2B5EF4-FFF2-40B4-BE49-F238E27FC236}">
                <a16:creationId xmlns:a16="http://schemas.microsoft.com/office/drawing/2014/main" id="{61E2368E-555F-610C-3C1B-2C6CDC3A6EE1}"/>
              </a:ext>
            </a:extLst>
          </p:cNvPr>
          <p:cNvSpPr>
            <a:spLocks noGrp="1"/>
          </p:cNvSpPr>
          <p:nvPr>
            <p:ph idx="1"/>
          </p:nvPr>
        </p:nvSpPr>
        <p:spPr>
          <a:xfrm>
            <a:off x="1445408" y="1878008"/>
            <a:ext cx="9301183" cy="4339912"/>
          </a:xfrm>
        </p:spPr>
        <p:txBody>
          <a:bodyPr/>
          <a:lstStyle/>
          <a:p>
            <a:r>
              <a:rPr lang="en-IN" dirty="0"/>
              <a:t>Data Visualization</a:t>
            </a:r>
          </a:p>
          <a:p>
            <a:pPr lvl="1"/>
            <a:r>
              <a:rPr lang="en-US" sz="1800" kern="0" dirty="0">
                <a:effectLst/>
                <a:ea typeface="Calibri" panose="020F0502020204030204" pitchFamily="34" charset="0"/>
              </a:rPr>
              <a:t>Carried out to draw underlying insights </a:t>
            </a:r>
            <a:r>
              <a:rPr lang="en-US" sz="1800" kern="0" dirty="0">
                <a:ea typeface="Calibri" panose="020F0502020204030204" pitchFamily="34" charset="0"/>
              </a:rPr>
              <a:t>from</a:t>
            </a:r>
            <a:r>
              <a:rPr lang="en-US" sz="1800" kern="0" dirty="0">
                <a:effectLst/>
                <a:ea typeface="Calibri" panose="020F0502020204030204" pitchFamily="34" charset="0"/>
              </a:rPr>
              <a:t> the dataset.</a:t>
            </a:r>
          </a:p>
          <a:p>
            <a:pPr lvl="1"/>
            <a:endParaRPr lang="en-US" sz="1800" kern="0" dirty="0">
              <a:effectLst/>
              <a:ea typeface="Calibri" panose="020F0502020204030204" pitchFamily="34" charset="0"/>
            </a:endParaRPr>
          </a:p>
        </p:txBody>
      </p:sp>
      <p:sp>
        <p:nvSpPr>
          <p:cNvPr id="4" name="Slide Number Placeholder 3">
            <a:extLst>
              <a:ext uri="{FF2B5EF4-FFF2-40B4-BE49-F238E27FC236}">
                <a16:creationId xmlns:a16="http://schemas.microsoft.com/office/drawing/2014/main" id="{15BE5C61-2FA3-8214-B6D8-6B79A4BB5FEC}"/>
              </a:ext>
            </a:extLst>
          </p:cNvPr>
          <p:cNvSpPr>
            <a:spLocks noGrp="1"/>
          </p:cNvSpPr>
          <p:nvPr>
            <p:ph type="sldNum" sz="quarter" idx="12"/>
          </p:nvPr>
        </p:nvSpPr>
        <p:spPr/>
        <p:txBody>
          <a:bodyPr/>
          <a:lstStyle/>
          <a:p>
            <a:fld id="{49ABCAEC-7D34-E549-A96E-FCEDAADBE4B0}" type="slidenum">
              <a:rPr lang="en-US" smtClean="0"/>
              <a:t>20</a:t>
            </a:fld>
            <a:endParaRPr lang="en-US"/>
          </a:p>
        </p:txBody>
      </p:sp>
      <p:pic>
        <p:nvPicPr>
          <p:cNvPr id="6" name="Picture 5">
            <a:extLst>
              <a:ext uri="{FF2B5EF4-FFF2-40B4-BE49-F238E27FC236}">
                <a16:creationId xmlns:a16="http://schemas.microsoft.com/office/drawing/2014/main" id="{3AAC6530-6083-6115-AB57-38D654C75B80}"/>
              </a:ext>
            </a:extLst>
          </p:cNvPr>
          <p:cNvPicPr>
            <a:picLocks noChangeAspect="1"/>
          </p:cNvPicPr>
          <p:nvPr/>
        </p:nvPicPr>
        <p:blipFill rotWithShape="1">
          <a:blip r:embed="rId2"/>
          <a:srcRect l="17949" t="21095" r="19231" b="28449"/>
          <a:stretch/>
        </p:blipFill>
        <p:spPr bwMode="auto">
          <a:xfrm>
            <a:off x="2385391" y="2803915"/>
            <a:ext cx="7288696" cy="3225824"/>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9457309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71E660-2576-D034-989C-B1C3F28FB8F6}"/>
              </a:ext>
            </a:extLst>
          </p:cNvPr>
          <p:cNvSpPr>
            <a:spLocks noGrp="1"/>
          </p:cNvSpPr>
          <p:nvPr>
            <p:ph type="title"/>
          </p:nvPr>
        </p:nvSpPr>
        <p:spPr>
          <a:xfrm>
            <a:off x="1457739" y="274320"/>
            <a:ext cx="9301183" cy="1302689"/>
          </a:xfrm>
        </p:spPr>
        <p:txBody>
          <a:bodyPr>
            <a:normAutofit fontScale="90000"/>
          </a:bodyPr>
          <a:lstStyle/>
          <a:p>
            <a:r>
              <a:rPr lang="en-IN" dirty="0"/>
              <a:t>CROSS INDUSTRY STANDARD PROCESS Implementation</a:t>
            </a:r>
            <a:br>
              <a:rPr lang="en-IN" dirty="0"/>
            </a:br>
            <a:r>
              <a:rPr lang="en-IN" dirty="0"/>
              <a:t>MODEL BUILDING</a:t>
            </a:r>
            <a:endParaRPr lang="en-US" dirty="0"/>
          </a:p>
        </p:txBody>
      </p:sp>
      <p:sp>
        <p:nvSpPr>
          <p:cNvPr id="3" name="Content Placeholder 2">
            <a:extLst>
              <a:ext uri="{FF2B5EF4-FFF2-40B4-BE49-F238E27FC236}">
                <a16:creationId xmlns:a16="http://schemas.microsoft.com/office/drawing/2014/main" id="{61E2368E-555F-610C-3C1B-2C6CDC3A6EE1}"/>
              </a:ext>
            </a:extLst>
          </p:cNvPr>
          <p:cNvSpPr>
            <a:spLocks noGrp="1"/>
          </p:cNvSpPr>
          <p:nvPr>
            <p:ph idx="1"/>
          </p:nvPr>
        </p:nvSpPr>
        <p:spPr>
          <a:xfrm>
            <a:off x="1445408" y="1878008"/>
            <a:ext cx="9301183" cy="4339912"/>
          </a:xfrm>
        </p:spPr>
        <p:txBody>
          <a:bodyPr>
            <a:normAutofit/>
          </a:bodyPr>
          <a:lstStyle/>
          <a:p>
            <a:r>
              <a:rPr lang="en-IN" dirty="0"/>
              <a:t>4. Model Building</a:t>
            </a:r>
            <a:endParaRPr lang="en-IN" dirty="0">
              <a:solidFill>
                <a:schemeClr val="tx1">
                  <a:lumMod val="95000"/>
                  <a:lumOff val="5000"/>
                </a:schemeClr>
              </a:solidFill>
            </a:endParaRPr>
          </a:p>
          <a:p>
            <a:pPr algn="just">
              <a:lnSpc>
                <a:spcPct val="150000"/>
              </a:lnSpc>
              <a:spcAft>
                <a:spcPts val="800"/>
              </a:spcAft>
            </a:pPr>
            <a:r>
              <a:rPr lang="en-US" sz="1800" dirty="0">
                <a:effectLst/>
                <a:ea typeface="Calibri" panose="020F0502020204030204" pitchFamily="34" charset="0"/>
                <a:cs typeface="Times New Roman" panose="02020603050405020304" pitchFamily="18" charset="0"/>
              </a:rPr>
              <a:t>Target variable: </a:t>
            </a:r>
            <a:r>
              <a:rPr lang="en-US" sz="1800" b="1" dirty="0">
                <a:effectLst/>
                <a:ea typeface="Calibri" panose="020F0502020204030204" pitchFamily="34" charset="0"/>
                <a:cs typeface="Times New Roman" panose="02020603050405020304" pitchFamily="18" charset="0"/>
              </a:rPr>
              <a:t>Price of Flight ticket</a:t>
            </a:r>
          </a:p>
          <a:p>
            <a:pPr algn="just">
              <a:lnSpc>
                <a:spcPct val="150000"/>
              </a:lnSpc>
              <a:spcAft>
                <a:spcPts val="800"/>
              </a:spcAft>
            </a:pPr>
            <a:r>
              <a:rPr lang="en-US" dirty="0">
                <a:ea typeface="Calibri" panose="020F0502020204030204" pitchFamily="34" charset="0"/>
                <a:cs typeface="Times New Roman" panose="02020603050405020304" pitchFamily="18" charset="0"/>
              </a:rPr>
              <a:t>Type of the target variable: </a:t>
            </a:r>
            <a:r>
              <a:rPr lang="en-US" b="1" dirty="0">
                <a:ea typeface="Calibri" panose="020F0502020204030204" pitchFamily="34" charset="0"/>
                <a:cs typeface="Times New Roman" panose="02020603050405020304" pitchFamily="18" charset="0"/>
              </a:rPr>
              <a:t>Continuous </a:t>
            </a:r>
          </a:p>
          <a:p>
            <a:pPr algn="just">
              <a:lnSpc>
                <a:spcPct val="150000"/>
              </a:lnSpc>
              <a:spcAft>
                <a:spcPts val="800"/>
              </a:spcAft>
            </a:pPr>
            <a:r>
              <a:rPr lang="en-US" sz="1800" dirty="0">
                <a:effectLst/>
                <a:ea typeface="Calibri" panose="020F0502020204030204" pitchFamily="34" charset="0"/>
                <a:cs typeface="Times New Roman" panose="02020603050405020304" pitchFamily="18" charset="0"/>
              </a:rPr>
              <a:t>Type of models that can be built: </a:t>
            </a:r>
            <a:r>
              <a:rPr lang="en-US" sz="1800" b="1" dirty="0">
                <a:effectLst/>
                <a:ea typeface="Calibri" panose="020F0502020204030204" pitchFamily="34" charset="0"/>
                <a:cs typeface="Times New Roman" panose="02020603050405020304" pitchFamily="18" charset="0"/>
              </a:rPr>
              <a:t>Regression models</a:t>
            </a:r>
          </a:p>
          <a:p>
            <a:pPr lvl="1" algn="just">
              <a:lnSpc>
                <a:spcPct val="150000"/>
              </a:lnSpc>
              <a:spcAft>
                <a:spcPts val="800"/>
              </a:spcAft>
            </a:pPr>
            <a:r>
              <a:rPr lang="en-US" sz="1800" kern="0" dirty="0">
                <a:effectLst/>
                <a:ea typeface="Calibri" panose="020F0502020204030204" pitchFamily="34" charset="0"/>
              </a:rPr>
              <a:t>Linear Regression model, </a:t>
            </a:r>
            <a:r>
              <a:rPr lang="en-US" sz="1800" dirty="0">
                <a:effectLst/>
                <a:ea typeface="Calibri" panose="020F0502020204030204" pitchFamily="34" charset="0"/>
                <a:cs typeface="Times New Roman" panose="02020603050405020304" pitchFamily="18" charset="0"/>
              </a:rPr>
              <a:t>Decision Tree model, </a:t>
            </a:r>
            <a:r>
              <a:rPr lang="en-US" sz="1800" kern="0" dirty="0">
                <a:effectLst/>
                <a:ea typeface="Calibri" panose="020F0502020204030204" pitchFamily="34" charset="0"/>
              </a:rPr>
              <a:t>Random Forest model, Ordinary Least Squared Model, Support Vector Regressor Model, AdaBoost Regressor Model, Bagging Regressor Model, Gradient Boost Regressor Model, XG Boost Regressor Model.</a:t>
            </a:r>
            <a:endParaRPr lang="en-IN" dirty="0"/>
          </a:p>
          <a:p>
            <a:endParaRPr lang="en-US" dirty="0"/>
          </a:p>
        </p:txBody>
      </p:sp>
      <p:sp>
        <p:nvSpPr>
          <p:cNvPr id="4" name="Slide Number Placeholder 3">
            <a:extLst>
              <a:ext uri="{FF2B5EF4-FFF2-40B4-BE49-F238E27FC236}">
                <a16:creationId xmlns:a16="http://schemas.microsoft.com/office/drawing/2014/main" id="{15BE5C61-2FA3-8214-B6D8-6B79A4BB5FEC}"/>
              </a:ext>
            </a:extLst>
          </p:cNvPr>
          <p:cNvSpPr>
            <a:spLocks noGrp="1"/>
          </p:cNvSpPr>
          <p:nvPr>
            <p:ph type="sldNum" sz="quarter" idx="12"/>
          </p:nvPr>
        </p:nvSpPr>
        <p:spPr/>
        <p:txBody>
          <a:bodyPr/>
          <a:lstStyle/>
          <a:p>
            <a:fld id="{49ABCAEC-7D34-E549-A96E-FCEDAADBE4B0}" type="slidenum">
              <a:rPr lang="en-US" smtClean="0"/>
              <a:t>21</a:t>
            </a:fld>
            <a:endParaRPr lang="en-US"/>
          </a:p>
        </p:txBody>
      </p:sp>
    </p:spTree>
    <p:extLst>
      <p:ext uri="{BB962C8B-B14F-4D97-AF65-F5344CB8AC3E}">
        <p14:creationId xmlns:p14="http://schemas.microsoft.com/office/powerpoint/2010/main" val="40927591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71E660-2576-D034-989C-B1C3F28FB8F6}"/>
              </a:ext>
            </a:extLst>
          </p:cNvPr>
          <p:cNvSpPr>
            <a:spLocks noGrp="1"/>
          </p:cNvSpPr>
          <p:nvPr>
            <p:ph type="title"/>
          </p:nvPr>
        </p:nvSpPr>
        <p:spPr>
          <a:xfrm>
            <a:off x="1457739" y="274320"/>
            <a:ext cx="9301183" cy="1302689"/>
          </a:xfrm>
        </p:spPr>
        <p:txBody>
          <a:bodyPr>
            <a:normAutofit fontScale="90000"/>
          </a:bodyPr>
          <a:lstStyle/>
          <a:p>
            <a:r>
              <a:rPr lang="en-IN" dirty="0"/>
              <a:t>CROSS INDUSTRY STANDARD PROCESS Implementation</a:t>
            </a:r>
            <a:br>
              <a:rPr lang="en-IN" dirty="0"/>
            </a:br>
            <a:r>
              <a:rPr lang="en-IN" dirty="0"/>
              <a:t>MODEL evaluation</a:t>
            </a:r>
            <a:endParaRPr lang="en-US" dirty="0"/>
          </a:p>
        </p:txBody>
      </p:sp>
      <p:sp>
        <p:nvSpPr>
          <p:cNvPr id="3" name="Content Placeholder 2">
            <a:extLst>
              <a:ext uri="{FF2B5EF4-FFF2-40B4-BE49-F238E27FC236}">
                <a16:creationId xmlns:a16="http://schemas.microsoft.com/office/drawing/2014/main" id="{61E2368E-555F-610C-3C1B-2C6CDC3A6EE1}"/>
              </a:ext>
            </a:extLst>
          </p:cNvPr>
          <p:cNvSpPr>
            <a:spLocks noGrp="1"/>
          </p:cNvSpPr>
          <p:nvPr>
            <p:ph idx="1"/>
          </p:nvPr>
        </p:nvSpPr>
        <p:spPr>
          <a:xfrm>
            <a:off x="1445408" y="1878008"/>
            <a:ext cx="9301183" cy="4339912"/>
          </a:xfrm>
        </p:spPr>
        <p:txBody>
          <a:bodyPr>
            <a:normAutofit lnSpcReduction="10000"/>
          </a:bodyPr>
          <a:lstStyle/>
          <a:p>
            <a:r>
              <a:rPr lang="en-IN" dirty="0"/>
              <a:t>5. Model Evaluation</a:t>
            </a:r>
            <a:endParaRPr lang="en-IN" dirty="0">
              <a:solidFill>
                <a:schemeClr val="tx1">
                  <a:lumMod val="95000"/>
                  <a:lumOff val="5000"/>
                </a:schemeClr>
              </a:solidFill>
            </a:endParaRPr>
          </a:p>
          <a:p>
            <a:pPr algn="just">
              <a:lnSpc>
                <a:spcPct val="150000"/>
              </a:lnSpc>
              <a:spcAft>
                <a:spcPts val="800"/>
              </a:spcAft>
            </a:pPr>
            <a:r>
              <a:rPr lang="en-US" sz="1800" dirty="0">
                <a:effectLst/>
                <a:ea typeface="Calibri" panose="020F0502020204030204" pitchFamily="34" charset="0"/>
                <a:cs typeface="Times New Roman" panose="02020603050405020304" pitchFamily="18" charset="0"/>
              </a:rPr>
              <a:t>Explains how accurately the model is workin</a:t>
            </a:r>
            <a:r>
              <a:rPr lang="en-US" dirty="0">
                <a:ea typeface="Calibri" panose="020F0502020204030204" pitchFamily="34" charset="0"/>
                <a:cs typeface="Times New Roman" panose="02020603050405020304" pitchFamily="18" charset="0"/>
              </a:rPr>
              <a:t>g on real and new data.</a:t>
            </a:r>
            <a:endParaRPr lang="en-US" sz="1800" dirty="0">
              <a:effectLst/>
              <a:ea typeface="Calibri" panose="020F0502020204030204" pitchFamily="34" charset="0"/>
              <a:cs typeface="Times New Roman" panose="02020603050405020304" pitchFamily="18" charset="0"/>
            </a:endParaRPr>
          </a:p>
          <a:p>
            <a:pPr algn="just">
              <a:lnSpc>
                <a:spcPct val="150000"/>
              </a:lnSpc>
              <a:spcAft>
                <a:spcPts val="800"/>
              </a:spcAft>
            </a:pPr>
            <a:r>
              <a:rPr lang="en-US" sz="1800" dirty="0">
                <a:effectLst/>
                <a:ea typeface="Calibri" panose="020F0502020204030204" pitchFamily="34" charset="0"/>
                <a:cs typeface="Times New Roman" panose="02020603050405020304" pitchFamily="18" charset="0"/>
              </a:rPr>
              <a:t>The built models are evaluated by calculating the </a:t>
            </a:r>
            <a:r>
              <a:rPr lang="en-US" sz="1800" b="1" dirty="0">
                <a:effectLst/>
                <a:ea typeface="Calibri" panose="020F0502020204030204" pitchFamily="34" charset="0"/>
                <a:cs typeface="Times New Roman" panose="02020603050405020304" pitchFamily="18" charset="0"/>
              </a:rPr>
              <a:t>R squared value </a:t>
            </a:r>
            <a:r>
              <a:rPr lang="en-US" sz="1800" dirty="0">
                <a:effectLst/>
                <a:ea typeface="Calibri" panose="020F0502020204030204" pitchFamily="34" charset="0"/>
                <a:cs typeface="Times New Roman" panose="02020603050405020304" pitchFamily="18" charset="0"/>
              </a:rPr>
              <a:t>and </a:t>
            </a:r>
            <a:r>
              <a:rPr lang="en-US" sz="1800" b="1" dirty="0">
                <a:effectLst/>
                <a:ea typeface="Calibri" panose="020F0502020204030204" pitchFamily="34" charset="0"/>
                <a:cs typeface="Times New Roman" panose="02020603050405020304" pitchFamily="18" charset="0"/>
              </a:rPr>
              <a:t>Mean Absolute Error</a:t>
            </a:r>
            <a:r>
              <a:rPr lang="en-US" sz="1800" dirty="0">
                <a:effectLst/>
                <a:ea typeface="Calibri" panose="020F0502020204030204" pitchFamily="34" charset="0"/>
                <a:cs typeface="Times New Roman" panose="02020603050405020304" pitchFamily="18" charset="0"/>
              </a:rPr>
              <a:t>. </a:t>
            </a:r>
          </a:p>
          <a:p>
            <a:pPr algn="just">
              <a:lnSpc>
                <a:spcPct val="150000"/>
              </a:lnSpc>
              <a:spcAft>
                <a:spcPts val="800"/>
              </a:spcAft>
            </a:pPr>
            <a:r>
              <a:rPr lang="en-US" sz="1800" dirty="0">
                <a:effectLst/>
                <a:ea typeface="Calibri" panose="020F0502020204030204" pitchFamily="34" charset="0"/>
                <a:cs typeface="Times New Roman" panose="02020603050405020304" pitchFamily="18" charset="0"/>
              </a:rPr>
              <a:t>R-squared measures how well the independent variables explain the variability of the dependent variable.</a:t>
            </a:r>
          </a:p>
          <a:p>
            <a:pPr algn="just">
              <a:lnSpc>
                <a:spcPct val="150000"/>
              </a:lnSpc>
              <a:spcAft>
                <a:spcPts val="800"/>
              </a:spcAft>
            </a:pPr>
            <a:r>
              <a:rPr lang="en-US" sz="1800" kern="0" dirty="0">
                <a:effectLst/>
                <a:ea typeface="Calibri" panose="020F0502020204030204" pitchFamily="34" charset="0"/>
              </a:rPr>
              <a:t>Mean Absolute Error (MAE) is a metric used to evaluate the accuracy of a predictive model, often in the context of regression analysis. It measures the average absolute difference between the actual and predicted values.</a:t>
            </a:r>
            <a:endParaRPr lang="en-US" dirty="0"/>
          </a:p>
        </p:txBody>
      </p:sp>
      <p:sp>
        <p:nvSpPr>
          <p:cNvPr id="4" name="Slide Number Placeholder 3">
            <a:extLst>
              <a:ext uri="{FF2B5EF4-FFF2-40B4-BE49-F238E27FC236}">
                <a16:creationId xmlns:a16="http://schemas.microsoft.com/office/drawing/2014/main" id="{15BE5C61-2FA3-8214-B6D8-6B79A4BB5FEC}"/>
              </a:ext>
            </a:extLst>
          </p:cNvPr>
          <p:cNvSpPr>
            <a:spLocks noGrp="1"/>
          </p:cNvSpPr>
          <p:nvPr>
            <p:ph type="sldNum" sz="quarter" idx="12"/>
          </p:nvPr>
        </p:nvSpPr>
        <p:spPr/>
        <p:txBody>
          <a:bodyPr/>
          <a:lstStyle/>
          <a:p>
            <a:fld id="{49ABCAEC-7D34-E549-A96E-FCEDAADBE4B0}" type="slidenum">
              <a:rPr lang="en-US" smtClean="0"/>
              <a:t>22</a:t>
            </a:fld>
            <a:endParaRPr lang="en-US"/>
          </a:p>
        </p:txBody>
      </p:sp>
    </p:spTree>
    <p:extLst>
      <p:ext uri="{BB962C8B-B14F-4D97-AF65-F5344CB8AC3E}">
        <p14:creationId xmlns:p14="http://schemas.microsoft.com/office/powerpoint/2010/main" val="12591446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71E660-2576-D034-989C-B1C3F28FB8F6}"/>
              </a:ext>
            </a:extLst>
          </p:cNvPr>
          <p:cNvSpPr>
            <a:spLocks noGrp="1"/>
          </p:cNvSpPr>
          <p:nvPr>
            <p:ph type="title"/>
          </p:nvPr>
        </p:nvSpPr>
        <p:spPr>
          <a:xfrm>
            <a:off x="1457739" y="274320"/>
            <a:ext cx="9301183" cy="1302689"/>
          </a:xfrm>
        </p:spPr>
        <p:txBody>
          <a:bodyPr>
            <a:normAutofit fontScale="90000"/>
          </a:bodyPr>
          <a:lstStyle/>
          <a:p>
            <a:r>
              <a:rPr lang="en-IN" dirty="0"/>
              <a:t>CROSS INDUSTRY STANDARD PROCESS Implementation</a:t>
            </a:r>
            <a:br>
              <a:rPr lang="en-IN" dirty="0"/>
            </a:br>
            <a:r>
              <a:rPr lang="en-IN" dirty="0"/>
              <a:t>MODEL evaluation</a:t>
            </a:r>
            <a:endParaRPr lang="en-US" dirty="0"/>
          </a:p>
        </p:txBody>
      </p:sp>
      <p:sp>
        <p:nvSpPr>
          <p:cNvPr id="3" name="Content Placeholder 2">
            <a:extLst>
              <a:ext uri="{FF2B5EF4-FFF2-40B4-BE49-F238E27FC236}">
                <a16:creationId xmlns:a16="http://schemas.microsoft.com/office/drawing/2014/main" id="{61E2368E-555F-610C-3C1B-2C6CDC3A6EE1}"/>
              </a:ext>
            </a:extLst>
          </p:cNvPr>
          <p:cNvSpPr>
            <a:spLocks noGrp="1"/>
          </p:cNvSpPr>
          <p:nvPr>
            <p:ph idx="1"/>
          </p:nvPr>
        </p:nvSpPr>
        <p:spPr>
          <a:xfrm>
            <a:off x="1445408" y="1878008"/>
            <a:ext cx="9301183" cy="4339912"/>
          </a:xfrm>
        </p:spPr>
        <p:txBody>
          <a:bodyPr>
            <a:normAutofit/>
          </a:bodyPr>
          <a:lstStyle/>
          <a:p>
            <a:pPr algn="just">
              <a:lnSpc>
                <a:spcPct val="150000"/>
              </a:lnSpc>
              <a:spcAft>
                <a:spcPts val="800"/>
              </a:spcAft>
            </a:pPr>
            <a:r>
              <a:rPr lang="en-US" sz="1800" dirty="0">
                <a:effectLst/>
                <a:ea typeface="Calibri" panose="020F0502020204030204" pitchFamily="34" charset="0"/>
                <a:cs typeface="Times New Roman" panose="02020603050405020304" pitchFamily="18" charset="0"/>
              </a:rPr>
              <a:t>R squared values of the models. It ranges between 0 and 1, with:</a:t>
            </a:r>
          </a:p>
          <a:p>
            <a:pPr lvl="1" algn="just">
              <a:lnSpc>
                <a:spcPct val="150000"/>
              </a:lnSpc>
              <a:spcAft>
                <a:spcPts val="800"/>
              </a:spcAft>
            </a:pPr>
            <a:r>
              <a:rPr lang="en-US" dirty="0">
                <a:effectLst/>
                <a:ea typeface="Calibri" panose="020F0502020204030204" pitchFamily="34" charset="0"/>
                <a:cs typeface="Times New Roman" panose="02020603050405020304" pitchFamily="18" charset="0"/>
              </a:rPr>
              <a:t>0 indicating that the model does not explain any variance in the target variable.</a:t>
            </a:r>
          </a:p>
          <a:p>
            <a:pPr lvl="1" algn="just">
              <a:lnSpc>
                <a:spcPct val="150000"/>
              </a:lnSpc>
              <a:spcAft>
                <a:spcPts val="800"/>
              </a:spcAft>
            </a:pPr>
            <a:r>
              <a:rPr lang="en-US" dirty="0">
                <a:effectLst/>
                <a:ea typeface="Calibri" panose="020F0502020204030204" pitchFamily="34" charset="0"/>
                <a:cs typeface="Times New Roman" panose="02020603050405020304" pitchFamily="18" charset="0"/>
              </a:rPr>
              <a:t>1 indicating that the model perfectly explains the variance in the target variable.</a:t>
            </a:r>
          </a:p>
          <a:p>
            <a:pPr lvl="1" algn="just">
              <a:lnSpc>
                <a:spcPct val="150000"/>
              </a:lnSpc>
              <a:spcAft>
                <a:spcPts val="800"/>
              </a:spcAft>
            </a:pPr>
            <a:endParaRPr lang="en-US" dirty="0">
              <a:effectLst/>
              <a:ea typeface="Calibri" panose="020F0502020204030204" pitchFamily="34"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15BE5C61-2FA3-8214-B6D8-6B79A4BB5FEC}"/>
              </a:ext>
            </a:extLst>
          </p:cNvPr>
          <p:cNvSpPr>
            <a:spLocks noGrp="1"/>
          </p:cNvSpPr>
          <p:nvPr>
            <p:ph type="sldNum" sz="quarter" idx="12"/>
          </p:nvPr>
        </p:nvSpPr>
        <p:spPr/>
        <p:txBody>
          <a:bodyPr/>
          <a:lstStyle/>
          <a:p>
            <a:fld id="{49ABCAEC-7D34-E549-A96E-FCEDAADBE4B0}" type="slidenum">
              <a:rPr lang="en-US" smtClean="0"/>
              <a:t>23</a:t>
            </a:fld>
            <a:endParaRPr lang="en-US"/>
          </a:p>
        </p:txBody>
      </p:sp>
      <p:pic>
        <p:nvPicPr>
          <p:cNvPr id="5" name="Picture 4">
            <a:extLst>
              <a:ext uri="{FF2B5EF4-FFF2-40B4-BE49-F238E27FC236}">
                <a16:creationId xmlns:a16="http://schemas.microsoft.com/office/drawing/2014/main" id="{00E99179-AF89-5CCB-E136-2D9EF354BF29}"/>
              </a:ext>
            </a:extLst>
          </p:cNvPr>
          <p:cNvPicPr>
            <a:picLocks noChangeAspect="1"/>
          </p:cNvPicPr>
          <p:nvPr/>
        </p:nvPicPr>
        <p:blipFill rotWithShape="1">
          <a:blip r:embed="rId2"/>
          <a:srcRect l="24508" t="53777" r="20031" b="20445"/>
          <a:stretch/>
        </p:blipFill>
        <p:spPr bwMode="auto">
          <a:xfrm>
            <a:off x="2013436" y="3834751"/>
            <a:ext cx="8165126" cy="2383169"/>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5653221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71E660-2576-D034-989C-B1C3F28FB8F6}"/>
              </a:ext>
            </a:extLst>
          </p:cNvPr>
          <p:cNvSpPr>
            <a:spLocks noGrp="1"/>
          </p:cNvSpPr>
          <p:nvPr>
            <p:ph type="title"/>
          </p:nvPr>
        </p:nvSpPr>
        <p:spPr>
          <a:xfrm>
            <a:off x="1457739" y="274320"/>
            <a:ext cx="9301183" cy="1302689"/>
          </a:xfrm>
        </p:spPr>
        <p:txBody>
          <a:bodyPr>
            <a:normAutofit fontScale="90000"/>
          </a:bodyPr>
          <a:lstStyle/>
          <a:p>
            <a:r>
              <a:rPr lang="en-IN" dirty="0"/>
              <a:t>CROSS INDUSTRY STANDARD PROCESS Implementation</a:t>
            </a:r>
            <a:br>
              <a:rPr lang="en-IN" dirty="0"/>
            </a:br>
            <a:r>
              <a:rPr lang="en-IN" dirty="0"/>
              <a:t>MODEL evaluation</a:t>
            </a:r>
            <a:endParaRPr lang="en-US" dirty="0"/>
          </a:p>
        </p:txBody>
      </p:sp>
      <p:sp>
        <p:nvSpPr>
          <p:cNvPr id="3" name="Content Placeholder 2">
            <a:extLst>
              <a:ext uri="{FF2B5EF4-FFF2-40B4-BE49-F238E27FC236}">
                <a16:creationId xmlns:a16="http://schemas.microsoft.com/office/drawing/2014/main" id="{61E2368E-555F-610C-3C1B-2C6CDC3A6EE1}"/>
              </a:ext>
            </a:extLst>
          </p:cNvPr>
          <p:cNvSpPr>
            <a:spLocks noGrp="1"/>
          </p:cNvSpPr>
          <p:nvPr>
            <p:ph idx="1"/>
          </p:nvPr>
        </p:nvSpPr>
        <p:spPr>
          <a:xfrm>
            <a:off x="1445408" y="1878008"/>
            <a:ext cx="9301183" cy="4339912"/>
          </a:xfrm>
        </p:spPr>
        <p:txBody>
          <a:bodyPr>
            <a:normAutofit/>
          </a:bodyPr>
          <a:lstStyle/>
          <a:p>
            <a:pPr algn="just">
              <a:lnSpc>
                <a:spcPct val="150000"/>
              </a:lnSpc>
              <a:spcAft>
                <a:spcPts val="800"/>
              </a:spcAft>
            </a:pPr>
            <a:r>
              <a:rPr lang="en-US" sz="1800" kern="0" dirty="0">
                <a:solidFill>
                  <a:schemeClr val="tx1">
                    <a:lumMod val="95000"/>
                    <a:lumOff val="5000"/>
                  </a:schemeClr>
                </a:solidFill>
                <a:effectLst/>
                <a:ea typeface="Calibri" panose="020F0502020204030204" pitchFamily="34" charset="0"/>
              </a:rPr>
              <a:t>Mean Absolute Error (MAE) of the models. </a:t>
            </a:r>
            <a:r>
              <a:rPr lang="en-US" b="0" i="0" dirty="0">
                <a:solidFill>
                  <a:schemeClr val="tx1">
                    <a:lumMod val="95000"/>
                    <a:lumOff val="5000"/>
                  </a:schemeClr>
                </a:solidFill>
                <a:effectLst/>
              </a:rPr>
              <a:t>The Mean Absolute Error (MAE) values range from 0 to positive infinity. A lower MAE indicates better model performance.</a:t>
            </a:r>
          </a:p>
          <a:p>
            <a:pPr algn="just">
              <a:lnSpc>
                <a:spcPct val="150000"/>
              </a:lnSpc>
              <a:spcAft>
                <a:spcPts val="800"/>
              </a:spcAft>
            </a:pPr>
            <a:r>
              <a:rPr lang="en-US" sz="1800" dirty="0">
                <a:effectLst/>
                <a:ea typeface="Calibri" panose="020F0502020204030204" pitchFamily="34" charset="0"/>
                <a:cs typeface="Times New Roman" panose="02020603050405020304" pitchFamily="18" charset="0"/>
              </a:rPr>
              <a:t>The formula for calculating MAE is:</a:t>
            </a:r>
            <a:r>
              <a:rPr lang="en-US" dirty="0">
                <a:ea typeface="Calibri" panose="020F0502020204030204" pitchFamily="34" charset="0"/>
                <a:cs typeface="Times New Roman" panose="02020603050405020304" pitchFamily="18" charset="0"/>
              </a:rPr>
              <a:t>  </a:t>
            </a:r>
            <a:r>
              <a:rPr lang="en-US" sz="1800" b="1" dirty="0">
                <a:solidFill>
                  <a:srgbClr val="040C28"/>
                </a:solidFill>
                <a:effectLst/>
                <a:ea typeface="Calibri" panose="020F0502020204030204" pitchFamily="34" charset="0"/>
                <a:cs typeface="Times New Roman" panose="02020603050405020304" pitchFamily="18" charset="0"/>
              </a:rPr>
              <a:t>MAE = (1/n) Σ(</a:t>
            </a:r>
            <a:r>
              <a:rPr lang="en-US" sz="1800" b="1" dirty="0" err="1">
                <a:solidFill>
                  <a:srgbClr val="040C28"/>
                </a:solidFill>
                <a:effectLst/>
                <a:ea typeface="Calibri" panose="020F0502020204030204" pitchFamily="34" charset="0"/>
                <a:cs typeface="Times New Roman" panose="02020603050405020304" pitchFamily="18" charset="0"/>
              </a:rPr>
              <a:t>i</a:t>
            </a:r>
            <a:r>
              <a:rPr lang="en-US" sz="1800" b="1" dirty="0">
                <a:solidFill>
                  <a:srgbClr val="040C28"/>
                </a:solidFill>
                <a:effectLst/>
                <a:ea typeface="Calibri" panose="020F0502020204030204" pitchFamily="34" charset="0"/>
                <a:cs typeface="Times New Roman" panose="02020603050405020304" pitchFamily="18" charset="0"/>
              </a:rPr>
              <a:t>=1 to n) |</a:t>
            </a:r>
            <a:r>
              <a:rPr lang="en-US" sz="1800" b="1" dirty="0" err="1">
                <a:solidFill>
                  <a:srgbClr val="040C28"/>
                </a:solidFill>
                <a:effectLst/>
                <a:ea typeface="Calibri" panose="020F0502020204030204" pitchFamily="34" charset="0"/>
                <a:cs typeface="Times New Roman" panose="02020603050405020304" pitchFamily="18" charset="0"/>
              </a:rPr>
              <a:t>y_i</a:t>
            </a:r>
            <a:r>
              <a:rPr lang="en-US" sz="1800" b="1" dirty="0">
                <a:solidFill>
                  <a:srgbClr val="040C28"/>
                </a:solidFill>
                <a:effectLst/>
                <a:ea typeface="Calibri" panose="020F0502020204030204" pitchFamily="34" charset="0"/>
                <a:cs typeface="Times New Roman" panose="02020603050405020304" pitchFamily="18" charset="0"/>
              </a:rPr>
              <a:t> – </a:t>
            </a:r>
            <a:r>
              <a:rPr lang="en-US" sz="1800" b="1" dirty="0" err="1">
                <a:solidFill>
                  <a:srgbClr val="040C28"/>
                </a:solidFill>
                <a:effectLst/>
                <a:ea typeface="Calibri" panose="020F0502020204030204" pitchFamily="34" charset="0"/>
                <a:cs typeface="Times New Roman" panose="02020603050405020304" pitchFamily="18" charset="0"/>
              </a:rPr>
              <a:t>ŷ_i</a:t>
            </a:r>
            <a:r>
              <a:rPr lang="en-US" sz="1800" b="1" dirty="0">
                <a:solidFill>
                  <a:srgbClr val="040C28"/>
                </a:solidFill>
                <a:effectLst/>
                <a:ea typeface="Calibri" panose="020F0502020204030204" pitchFamily="34" charset="0"/>
                <a:cs typeface="Times New Roman" panose="02020603050405020304" pitchFamily="18" charset="0"/>
              </a:rPr>
              <a:t>|</a:t>
            </a:r>
            <a:endParaRPr lang="en-US" b="1" dirty="0">
              <a:ea typeface="Calibri" panose="020F0502020204030204" pitchFamily="34" charset="0"/>
              <a:cs typeface="Times New Roman" panose="02020603050405020304" pitchFamily="18" charset="0"/>
            </a:endParaRPr>
          </a:p>
          <a:p>
            <a:pPr algn="just">
              <a:lnSpc>
                <a:spcPct val="150000"/>
              </a:lnSpc>
              <a:spcAft>
                <a:spcPts val="800"/>
              </a:spcAft>
            </a:pPr>
            <a:r>
              <a:rPr lang="en-US" sz="1800" dirty="0" err="1">
                <a:solidFill>
                  <a:srgbClr val="040C28"/>
                </a:solidFill>
                <a:effectLst/>
                <a:ea typeface="Calibri" panose="020F0502020204030204" pitchFamily="34" charset="0"/>
                <a:cs typeface="Times New Roman" panose="02020603050405020304" pitchFamily="18" charset="0"/>
              </a:rPr>
              <a:t>y_i</a:t>
            </a:r>
            <a:r>
              <a:rPr lang="en-US" sz="1800" dirty="0">
                <a:solidFill>
                  <a:srgbClr val="040C28"/>
                </a:solidFill>
                <a:effectLst/>
                <a:ea typeface="Calibri" panose="020F0502020204030204" pitchFamily="34" charset="0"/>
                <a:cs typeface="Times New Roman" panose="02020603050405020304" pitchFamily="18" charset="0"/>
              </a:rPr>
              <a:t> = prediction, </a:t>
            </a:r>
            <a:r>
              <a:rPr lang="en-US" sz="1800" dirty="0" err="1">
                <a:solidFill>
                  <a:srgbClr val="040C28"/>
                </a:solidFill>
                <a:effectLst/>
                <a:ea typeface="Calibri" panose="020F0502020204030204" pitchFamily="34" charset="0"/>
                <a:cs typeface="Times New Roman" panose="02020603050405020304" pitchFamily="18" charset="0"/>
              </a:rPr>
              <a:t>ŷ_i</a:t>
            </a:r>
            <a:r>
              <a:rPr lang="en-US" sz="1800" dirty="0">
                <a:solidFill>
                  <a:srgbClr val="040C28"/>
                </a:solidFill>
                <a:effectLst/>
                <a:ea typeface="Calibri" panose="020F0502020204030204" pitchFamily="34" charset="0"/>
                <a:cs typeface="Times New Roman" panose="02020603050405020304" pitchFamily="18" charset="0"/>
              </a:rPr>
              <a:t> = True value, n = total number of data points</a:t>
            </a:r>
          </a:p>
          <a:p>
            <a:pPr algn="just">
              <a:lnSpc>
                <a:spcPct val="150000"/>
              </a:lnSpc>
              <a:spcAft>
                <a:spcPts val="800"/>
              </a:spcAft>
            </a:pPr>
            <a:endParaRPr lang="en-US" sz="1800" dirty="0">
              <a:effectLst/>
              <a:ea typeface="Calibri" panose="020F0502020204030204" pitchFamily="34" charset="0"/>
              <a:cs typeface="Times New Roman" panose="02020603050405020304" pitchFamily="18" charset="0"/>
            </a:endParaRPr>
          </a:p>
          <a:p>
            <a:pPr algn="just">
              <a:lnSpc>
                <a:spcPct val="150000"/>
              </a:lnSpc>
              <a:spcAft>
                <a:spcPts val="800"/>
              </a:spcAft>
            </a:pPr>
            <a:endParaRPr lang="en-US" b="0" i="0" dirty="0">
              <a:solidFill>
                <a:schemeClr val="tx1">
                  <a:lumMod val="95000"/>
                  <a:lumOff val="5000"/>
                </a:schemeClr>
              </a:solidFill>
              <a:effectLst/>
            </a:endParaRPr>
          </a:p>
        </p:txBody>
      </p:sp>
      <p:sp>
        <p:nvSpPr>
          <p:cNvPr id="4" name="Slide Number Placeholder 3">
            <a:extLst>
              <a:ext uri="{FF2B5EF4-FFF2-40B4-BE49-F238E27FC236}">
                <a16:creationId xmlns:a16="http://schemas.microsoft.com/office/drawing/2014/main" id="{15BE5C61-2FA3-8214-B6D8-6B79A4BB5FEC}"/>
              </a:ext>
            </a:extLst>
          </p:cNvPr>
          <p:cNvSpPr>
            <a:spLocks noGrp="1"/>
          </p:cNvSpPr>
          <p:nvPr>
            <p:ph type="sldNum" sz="quarter" idx="12"/>
          </p:nvPr>
        </p:nvSpPr>
        <p:spPr/>
        <p:txBody>
          <a:bodyPr/>
          <a:lstStyle/>
          <a:p>
            <a:fld id="{49ABCAEC-7D34-E549-A96E-FCEDAADBE4B0}" type="slidenum">
              <a:rPr lang="en-US" smtClean="0"/>
              <a:t>24</a:t>
            </a:fld>
            <a:endParaRPr lang="en-US"/>
          </a:p>
        </p:txBody>
      </p:sp>
      <p:pic>
        <p:nvPicPr>
          <p:cNvPr id="5" name="Picture 4">
            <a:extLst>
              <a:ext uri="{FF2B5EF4-FFF2-40B4-BE49-F238E27FC236}">
                <a16:creationId xmlns:a16="http://schemas.microsoft.com/office/drawing/2014/main" id="{792ADA47-8347-B4DE-D6C6-E5D676AD6541}"/>
              </a:ext>
            </a:extLst>
          </p:cNvPr>
          <p:cNvPicPr>
            <a:picLocks noChangeAspect="1"/>
          </p:cNvPicPr>
          <p:nvPr/>
        </p:nvPicPr>
        <p:blipFill rotWithShape="1">
          <a:blip r:embed="rId2"/>
          <a:srcRect l="24038" t="55872" r="20193" b="19042"/>
          <a:stretch/>
        </p:blipFill>
        <p:spPr bwMode="auto">
          <a:xfrm>
            <a:off x="2123367" y="4208714"/>
            <a:ext cx="7945263" cy="2009206"/>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6856894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71E660-2576-D034-989C-B1C3F28FB8F6}"/>
              </a:ext>
            </a:extLst>
          </p:cNvPr>
          <p:cNvSpPr>
            <a:spLocks noGrp="1"/>
          </p:cNvSpPr>
          <p:nvPr>
            <p:ph type="title"/>
          </p:nvPr>
        </p:nvSpPr>
        <p:spPr>
          <a:xfrm>
            <a:off x="1457739" y="274320"/>
            <a:ext cx="9301183" cy="1302689"/>
          </a:xfrm>
        </p:spPr>
        <p:txBody>
          <a:bodyPr>
            <a:normAutofit fontScale="90000"/>
          </a:bodyPr>
          <a:lstStyle/>
          <a:p>
            <a:r>
              <a:rPr lang="en-IN" dirty="0"/>
              <a:t>CROSS INDUSTRY STANDARD PROCESS Implementation</a:t>
            </a:r>
            <a:br>
              <a:rPr lang="en-IN" dirty="0"/>
            </a:br>
            <a:r>
              <a:rPr lang="en-IN" dirty="0"/>
              <a:t>MODEL DEPLOYMENT</a:t>
            </a:r>
            <a:endParaRPr lang="en-US" dirty="0"/>
          </a:p>
        </p:txBody>
      </p:sp>
      <p:sp>
        <p:nvSpPr>
          <p:cNvPr id="3" name="Content Placeholder 2">
            <a:extLst>
              <a:ext uri="{FF2B5EF4-FFF2-40B4-BE49-F238E27FC236}">
                <a16:creationId xmlns:a16="http://schemas.microsoft.com/office/drawing/2014/main" id="{61E2368E-555F-610C-3C1B-2C6CDC3A6EE1}"/>
              </a:ext>
            </a:extLst>
          </p:cNvPr>
          <p:cNvSpPr>
            <a:spLocks noGrp="1"/>
          </p:cNvSpPr>
          <p:nvPr>
            <p:ph idx="1"/>
          </p:nvPr>
        </p:nvSpPr>
        <p:spPr>
          <a:xfrm>
            <a:off x="1445408" y="1878008"/>
            <a:ext cx="9301183" cy="4339912"/>
          </a:xfrm>
        </p:spPr>
        <p:txBody>
          <a:bodyPr>
            <a:normAutofit fontScale="92500" lnSpcReduction="20000"/>
          </a:bodyPr>
          <a:lstStyle/>
          <a:p>
            <a:pPr algn="just">
              <a:lnSpc>
                <a:spcPct val="150000"/>
              </a:lnSpc>
              <a:spcAft>
                <a:spcPts val="800"/>
              </a:spcAft>
            </a:pPr>
            <a:r>
              <a:rPr lang="en-IN" sz="1800" dirty="0">
                <a:solidFill>
                  <a:schemeClr val="tx1">
                    <a:lumMod val="95000"/>
                    <a:lumOff val="5000"/>
                  </a:schemeClr>
                </a:solidFill>
                <a:ea typeface="Calibri" panose="020F0502020204030204" pitchFamily="34" charset="0"/>
                <a:cs typeface="Times New Roman" panose="02020603050405020304" pitchFamily="18" charset="0"/>
              </a:rPr>
              <a:t>6</a:t>
            </a:r>
            <a:r>
              <a:rPr lang="en-US" sz="1800" dirty="0">
                <a:solidFill>
                  <a:schemeClr val="tx1">
                    <a:lumMod val="95000"/>
                    <a:lumOff val="5000"/>
                  </a:schemeClr>
                </a:solidFill>
                <a:ea typeface="Calibri" panose="020F0502020204030204" pitchFamily="34" charset="0"/>
                <a:cs typeface="Times New Roman" panose="02020603050405020304" pitchFamily="18" charset="0"/>
              </a:rPr>
              <a:t>. Model Deployment</a:t>
            </a:r>
          </a:p>
          <a:p>
            <a:pPr algn="just">
              <a:lnSpc>
                <a:spcPct val="150000"/>
              </a:lnSpc>
              <a:spcAft>
                <a:spcPts val="800"/>
              </a:spcAft>
            </a:pPr>
            <a:r>
              <a:rPr lang="en-IN" sz="1800" dirty="0">
                <a:effectLst/>
                <a:ea typeface="Calibri" panose="020F0502020204030204" pitchFamily="34" charset="0"/>
                <a:cs typeface="Times New Roman" panose="02020603050405020304" pitchFamily="18" charset="0"/>
              </a:rPr>
              <a:t>Making a model available for use in a production environment to generate predictions or perform the intended task.</a:t>
            </a:r>
            <a:endParaRPr lang="en-US" sz="1800" dirty="0">
              <a:effectLst/>
              <a:ea typeface="Calibri" panose="020F0502020204030204" pitchFamily="34" charset="0"/>
              <a:cs typeface="Times New Roman" panose="02020603050405020304" pitchFamily="18" charset="0"/>
            </a:endParaRPr>
          </a:p>
          <a:p>
            <a:pPr algn="just">
              <a:lnSpc>
                <a:spcPct val="150000"/>
              </a:lnSpc>
              <a:spcAft>
                <a:spcPts val="800"/>
              </a:spcAft>
            </a:pPr>
            <a:r>
              <a:rPr lang="en-IN" sz="1800" dirty="0">
                <a:effectLst/>
                <a:ea typeface="Calibri" panose="020F0502020204030204" pitchFamily="34" charset="0"/>
                <a:cs typeface="Times New Roman" panose="02020603050405020304" pitchFamily="18" charset="0"/>
              </a:rPr>
              <a:t>Which model gave better performance during Evaluation: </a:t>
            </a:r>
            <a:r>
              <a:rPr lang="en-IN" sz="1800" b="1" dirty="0">
                <a:effectLst/>
                <a:ea typeface="Calibri" panose="020F0502020204030204" pitchFamily="34" charset="0"/>
                <a:cs typeface="Times New Roman" panose="02020603050405020304" pitchFamily="18" charset="0"/>
              </a:rPr>
              <a:t>XG Boost Regressor Model</a:t>
            </a:r>
            <a:r>
              <a:rPr lang="en-IN" sz="1800" dirty="0">
                <a:effectLst/>
                <a:ea typeface="Calibri" panose="020F0502020204030204" pitchFamily="34" charset="0"/>
                <a:cs typeface="Times New Roman" panose="02020603050405020304" pitchFamily="18" charset="0"/>
              </a:rPr>
              <a:t>.</a:t>
            </a:r>
          </a:p>
          <a:p>
            <a:pPr algn="just">
              <a:lnSpc>
                <a:spcPct val="150000"/>
              </a:lnSpc>
              <a:spcAft>
                <a:spcPts val="800"/>
              </a:spcAft>
            </a:pPr>
            <a:r>
              <a:rPr lang="en-IN" dirty="0">
                <a:ea typeface="Calibri" panose="020F0502020204030204" pitchFamily="34" charset="0"/>
                <a:cs typeface="Times New Roman" panose="02020603050405020304" pitchFamily="18" charset="0"/>
              </a:rPr>
              <a:t>So we deploy XG Boost Regressor model using </a:t>
            </a:r>
            <a:r>
              <a:rPr lang="en-IN" b="1" dirty="0">
                <a:ea typeface="Calibri" panose="020F0502020204030204" pitchFamily="34" charset="0"/>
                <a:cs typeface="Times New Roman" panose="02020603050405020304" pitchFamily="18" charset="0"/>
              </a:rPr>
              <a:t>Flask Web Framework</a:t>
            </a:r>
            <a:r>
              <a:rPr lang="en-IN" dirty="0">
                <a:ea typeface="Calibri" panose="020F0502020204030204" pitchFamily="34" charset="0"/>
                <a:cs typeface="Times New Roman" panose="02020603050405020304" pitchFamily="18" charset="0"/>
              </a:rPr>
              <a:t>.</a:t>
            </a:r>
            <a:endParaRPr lang="en-US" sz="1800" dirty="0">
              <a:effectLst/>
              <a:ea typeface="Calibri" panose="020F0502020204030204" pitchFamily="34" charset="0"/>
              <a:cs typeface="Times New Roman" panose="02020603050405020304" pitchFamily="18" charset="0"/>
            </a:endParaRPr>
          </a:p>
          <a:p>
            <a:pPr algn="just">
              <a:lnSpc>
                <a:spcPct val="150000"/>
              </a:lnSpc>
              <a:spcAft>
                <a:spcPts val="800"/>
              </a:spcAft>
            </a:pPr>
            <a:r>
              <a:rPr lang="en-IN" sz="1800" dirty="0">
                <a:effectLst/>
                <a:ea typeface="Calibri" panose="020F0502020204030204" pitchFamily="34" charset="0"/>
                <a:cs typeface="Times New Roman" panose="02020603050405020304" pitchFamily="18" charset="0"/>
              </a:rPr>
              <a:t>Flask is a popular web framework in Python used for building web applications, including deploying machine learning models as web services or APIs.</a:t>
            </a:r>
            <a:endParaRPr lang="en-IN" dirty="0">
              <a:ea typeface="Calibri" panose="020F0502020204030204" pitchFamily="34" charset="0"/>
              <a:cs typeface="Times New Roman" panose="02020603050405020304" pitchFamily="18" charset="0"/>
            </a:endParaRPr>
          </a:p>
          <a:p>
            <a:pPr algn="just">
              <a:lnSpc>
                <a:spcPct val="150000"/>
              </a:lnSpc>
              <a:spcAft>
                <a:spcPts val="800"/>
              </a:spcAft>
            </a:pPr>
            <a:r>
              <a:rPr lang="en-IN" sz="1800" dirty="0">
                <a:effectLst/>
                <a:ea typeface="Calibri" panose="020F0502020204030204" pitchFamily="34" charset="0"/>
                <a:cs typeface="Times New Roman" panose="02020603050405020304" pitchFamily="18" charset="0"/>
              </a:rPr>
              <a:t>After deploying the model, the address of the API is: </a:t>
            </a:r>
            <a:r>
              <a:rPr lang="en-US" sz="1800" b="1" u="sng" kern="0" dirty="0">
                <a:solidFill>
                  <a:srgbClr val="296EAA"/>
                </a:solidFill>
                <a:effectLst/>
                <a:ea typeface="Calibri" panose="020F0502020204030204" pitchFamily="34" charset="0"/>
                <a:cs typeface="Times New Roman" panose="02020603050405020304" pitchFamily="18" charset="0"/>
                <a:hlinkClick r:id="rId2"/>
              </a:rPr>
              <a:t>http://10.0.0.104:8000/</a:t>
            </a:r>
            <a:r>
              <a:rPr lang="en-US" sz="1800" b="1" kern="0" dirty="0">
                <a:effectLst/>
                <a:ea typeface="Calibri" panose="020F0502020204030204" pitchFamily="34" charset="0"/>
              </a:rPr>
              <a:t>  </a:t>
            </a:r>
            <a:r>
              <a:rPr lang="en-US" sz="1800" kern="0" dirty="0">
                <a:effectLst/>
                <a:latin typeface="Times New Roman" panose="02020603050405020304" pitchFamily="18" charset="0"/>
                <a:ea typeface="Calibri" panose="020F0502020204030204" pitchFamily="34" charset="0"/>
              </a:rPr>
              <a:t>where the end users can give input and get the output.</a:t>
            </a:r>
            <a:endParaRPr lang="en-US" sz="1800" dirty="0">
              <a:effectLst/>
              <a:ea typeface="Calibri" panose="020F0502020204030204" pitchFamily="34"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15BE5C61-2FA3-8214-B6D8-6B79A4BB5FEC}"/>
              </a:ext>
            </a:extLst>
          </p:cNvPr>
          <p:cNvSpPr>
            <a:spLocks noGrp="1"/>
          </p:cNvSpPr>
          <p:nvPr>
            <p:ph type="sldNum" sz="quarter" idx="12"/>
          </p:nvPr>
        </p:nvSpPr>
        <p:spPr/>
        <p:txBody>
          <a:bodyPr/>
          <a:lstStyle/>
          <a:p>
            <a:fld id="{49ABCAEC-7D34-E549-A96E-FCEDAADBE4B0}" type="slidenum">
              <a:rPr lang="en-US" smtClean="0"/>
              <a:t>25</a:t>
            </a:fld>
            <a:endParaRPr lang="en-US"/>
          </a:p>
        </p:txBody>
      </p:sp>
    </p:spTree>
    <p:extLst>
      <p:ext uri="{BB962C8B-B14F-4D97-AF65-F5344CB8AC3E}">
        <p14:creationId xmlns:p14="http://schemas.microsoft.com/office/powerpoint/2010/main" val="41546951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920A0-AABB-DCF0-7361-D5E5DF1DC04D}"/>
              </a:ext>
            </a:extLst>
          </p:cNvPr>
          <p:cNvSpPr>
            <a:spLocks noGrp="1"/>
          </p:cNvSpPr>
          <p:nvPr>
            <p:ph type="title"/>
          </p:nvPr>
        </p:nvSpPr>
        <p:spPr>
          <a:xfrm>
            <a:off x="1582675" y="235823"/>
            <a:ext cx="9026650" cy="1188720"/>
          </a:xfrm>
        </p:spPr>
        <p:txBody>
          <a:bodyPr>
            <a:normAutofit fontScale="90000"/>
          </a:bodyPr>
          <a:lstStyle/>
          <a:p>
            <a:r>
              <a:rPr lang="en-IN" dirty="0"/>
              <a:t>CROSS INDUSTRY STANDARD PROCESS Implementation</a:t>
            </a:r>
            <a:br>
              <a:rPr lang="en-IN" dirty="0"/>
            </a:br>
            <a:r>
              <a:rPr lang="en-IN" dirty="0"/>
              <a:t>MODEL DEPLOYMENT</a:t>
            </a:r>
            <a:endParaRPr lang="en-US" dirty="0"/>
          </a:p>
        </p:txBody>
      </p:sp>
      <p:pic>
        <p:nvPicPr>
          <p:cNvPr id="7" name="Content Placeholder 6">
            <a:extLst>
              <a:ext uri="{FF2B5EF4-FFF2-40B4-BE49-F238E27FC236}">
                <a16:creationId xmlns:a16="http://schemas.microsoft.com/office/drawing/2014/main" id="{D1742DB8-5001-96B8-2287-5327C7F3A773}"/>
              </a:ext>
            </a:extLst>
          </p:cNvPr>
          <p:cNvPicPr>
            <a:picLocks noGrp="1" noChangeAspect="1"/>
          </p:cNvPicPr>
          <p:nvPr>
            <p:ph sz="half" idx="1"/>
          </p:nvPr>
        </p:nvPicPr>
        <p:blipFill rotWithShape="1">
          <a:blip r:embed="rId2">
            <a:extLst>
              <a:ext uri="{28A0092B-C50C-407E-A947-70E740481C1C}">
                <a14:useLocalDpi xmlns:a14="http://schemas.microsoft.com/office/drawing/2010/main" val="0"/>
              </a:ext>
            </a:extLst>
          </a:blip>
          <a:srcRect b="6116"/>
          <a:stretch/>
        </p:blipFill>
        <p:spPr>
          <a:xfrm>
            <a:off x="3033272" y="1491245"/>
            <a:ext cx="2328647" cy="4958330"/>
          </a:xfrm>
        </p:spPr>
      </p:pic>
      <p:pic>
        <p:nvPicPr>
          <p:cNvPr id="9" name="Content Placeholder 8">
            <a:extLst>
              <a:ext uri="{FF2B5EF4-FFF2-40B4-BE49-F238E27FC236}">
                <a16:creationId xmlns:a16="http://schemas.microsoft.com/office/drawing/2014/main" id="{1EA2F984-9189-F611-4620-0040F6605EAF}"/>
              </a:ext>
            </a:extLst>
          </p:cNvPr>
          <p:cNvPicPr>
            <a:picLocks noGrp="1" noChangeAspect="1"/>
          </p:cNvPicPr>
          <p:nvPr>
            <p:ph sz="half" idx="2"/>
          </p:nvPr>
        </p:nvPicPr>
        <p:blipFill rotWithShape="1">
          <a:blip r:embed="rId3">
            <a:extLst>
              <a:ext uri="{28A0092B-C50C-407E-A947-70E740481C1C}">
                <a14:useLocalDpi xmlns:a14="http://schemas.microsoft.com/office/drawing/2010/main" val="0"/>
              </a:ext>
            </a:extLst>
          </a:blip>
          <a:srcRect b="5198"/>
          <a:stretch/>
        </p:blipFill>
        <p:spPr>
          <a:xfrm>
            <a:off x="7260717" y="1491245"/>
            <a:ext cx="2254344" cy="4958330"/>
          </a:xfrm>
        </p:spPr>
      </p:pic>
      <p:sp>
        <p:nvSpPr>
          <p:cNvPr id="5" name="Slide Number Placeholder 4">
            <a:extLst>
              <a:ext uri="{FF2B5EF4-FFF2-40B4-BE49-F238E27FC236}">
                <a16:creationId xmlns:a16="http://schemas.microsoft.com/office/drawing/2014/main" id="{9AFA69FF-976F-0855-2CEB-B44A27776505}"/>
              </a:ext>
            </a:extLst>
          </p:cNvPr>
          <p:cNvSpPr>
            <a:spLocks noGrp="1"/>
          </p:cNvSpPr>
          <p:nvPr>
            <p:ph type="sldNum" sz="quarter" idx="12"/>
          </p:nvPr>
        </p:nvSpPr>
        <p:spPr/>
        <p:txBody>
          <a:bodyPr/>
          <a:lstStyle/>
          <a:p>
            <a:fld id="{49ABCAEC-7D34-E549-A96E-FCEDAADBE4B0}" type="slidenum">
              <a:rPr lang="en-US" smtClean="0"/>
              <a:t>26</a:t>
            </a:fld>
            <a:endParaRPr lang="en-US" dirty="0"/>
          </a:p>
        </p:txBody>
      </p:sp>
    </p:spTree>
    <p:extLst>
      <p:ext uri="{BB962C8B-B14F-4D97-AF65-F5344CB8AC3E}">
        <p14:creationId xmlns:p14="http://schemas.microsoft.com/office/powerpoint/2010/main" val="7241163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AEFFFF2-9EB4-4B6C-B9F8-2BA3EF89A2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307017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0D65299F-028F-4AFC-B46A-8DB33E20FE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70172" y="0"/>
            <a:ext cx="912182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BAC87F6E-526A-49B5-995D-42DB656594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7423" y="1443035"/>
            <a:ext cx="3971932" cy="3971930"/>
          </a:xfrm>
          <a:prstGeom prst="ellipse">
            <a:avLst/>
          </a:prstGeom>
          <a:solidFill>
            <a:srgbClr val="FFFFFF"/>
          </a:solidFill>
          <a:ln w="317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85721D8-358F-5326-17F4-44456B3049A9}"/>
              </a:ext>
            </a:extLst>
          </p:cNvPr>
          <p:cNvSpPr>
            <a:spLocks noGrp="1"/>
          </p:cNvSpPr>
          <p:nvPr>
            <p:ph type="title"/>
          </p:nvPr>
        </p:nvSpPr>
        <p:spPr>
          <a:xfrm>
            <a:off x="1260873" y="1586484"/>
            <a:ext cx="3685032" cy="3685032"/>
          </a:xfrm>
          <a:prstGeom prst="ellipse">
            <a:avLst/>
          </a:prstGeom>
          <a:solidFill>
            <a:schemeClr val="accent2">
              <a:lumMod val="75000"/>
            </a:schemeClr>
          </a:solidFill>
          <a:ln>
            <a:noFill/>
          </a:ln>
        </p:spPr>
        <p:txBody>
          <a:bodyPr>
            <a:normAutofit/>
          </a:bodyPr>
          <a:lstStyle/>
          <a:p>
            <a:r>
              <a:rPr lang="en-IN" sz="2400" dirty="0"/>
              <a:t>SUMMARY</a:t>
            </a:r>
            <a:endParaRPr lang="en-US" sz="2300" dirty="0">
              <a:solidFill>
                <a:srgbClr val="FFFFFF"/>
              </a:solidFill>
            </a:endParaRPr>
          </a:p>
        </p:txBody>
      </p:sp>
      <p:sp>
        <p:nvSpPr>
          <p:cNvPr id="3" name="Content Placeholder 2">
            <a:extLst>
              <a:ext uri="{FF2B5EF4-FFF2-40B4-BE49-F238E27FC236}">
                <a16:creationId xmlns:a16="http://schemas.microsoft.com/office/drawing/2014/main" id="{8134AFE6-45B1-E3B0-146B-A8AB46F10403}"/>
              </a:ext>
            </a:extLst>
          </p:cNvPr>
          <p:cNvSpPr>
            <a:spLocks noGrp="1"/>
          </p:cNvSpPr>
          <p:nvPr>
            <p:ph idx="1"/>
          </p:nvPr>
        </p:nvSpPr>
        <p:spPr>
          <a:xfrm>
            <a:off x="5591695" y="1402080"/>
            <a:ext cx="5320696" cy="4053840"/>
          </a:xfrm>
        </p:spPr>
        <p:txBody>
          <a:bodyPr anchor="ctr">
            <a:normAutofit/>
          </a:bodyPr>
          <a:lstStyle/>
          <a:p>
            <a:pPr algn="just">
              <a:lnSpc>
                <a:spcPct val="150000"/>
              </a:lnSpc>
              <a:spcAft>
                <a:spcPts val="800"/>
              </a:spcAft>
            </a:pPr>
            <a:r>
              <a:rPr lang="en-US" sz="1800" dirty="0">
                <a:effectLst/>
                <a:ea typeface="Calibri" panose="020F0502020204030204" pitchFamily="34" charset="0"/>
                <a:cs typeface="Times New Roman" panose="02020603050405020304" pitchFamily="18" charset="0"/>
              </a:rPr>
              <a:t>The XG Boost Machine Learning model gave better performance than the other regressor models. </a:t>
            </a:r>
          </a:p>
          <a:p>
            <a:pPr algn="just">
              <a:lnSpc>
                <a:spcPct val="150000"/>
              </a:lnSpc>
              <a:spcAft>
                <a:spcPts val="800"/>
              </a:spcAft>
            </a:pPr>
            <a:r>
              <a:rPr lang="en-US" sz="1800" dirty="0">
                <a:effectLst/>
                <a:ea typeface="Calibri" panose="020F0502020204030204" pitchFamily="34" charset="0"/>
                <a:cs typeface="Times New Roman" panose="02020603050405020304" pitchFamily="18" charset="0"/>
              </a:rPr>
              <a:t>After deploying the model using Flask web server, the model gave required outputs and met all the business requirements. </a:t>
            </a:r>
          </a:p>
          <a:p>
            <a:pPr algn="just">
              <a:lnSpc>
                <a:spcPct val="150000"/>
              </a:lnSpc>
              <a:spcAft>
                <a:spcPts val="800"/>
              </a:spcAft>
            </a:pPr>
            <a:r>
              <a:rPr lang="en-US" sz="1800" dirty="0">
                <a:effectLst/>
                <a:ea typeface="Calibri" panose="020F0502020204030204" pitchFamily="34" charset="0"/>
                <a:cs typeface="Times New Roman" panose="02020603050405020304" pitchFamily="18" charset="0"/>
              </a:rPr>
              <a:t>This model can be used to get the flight ticket price by providing the inputs to it through the flask web application.</a:t>
            </a:r>
          </a:p>
        </p:txBody>
      </p:sp>
      <p:sp>
        <p:nvSpPr>
          <p:cNvPr id="6" name="Slide Number Placeholder 5">
            <a:extLst>
              <a:ext uri="{FF2B5EF4-FFF2-40B4-BE49-F238E27FC236}">
                <a16:creationId xmlns:a16="http://schemas.microsoft.com/office/drawing/2014/main" id="{2C42B219-D845-07E3-08B6-8B1C0B77C595}"/>
              </a:ext>
            </a:extLst>
          </p:cNvPr>
          <p:cNvSpPr>
            <a:spLocks noGrp="1"/>
          </p:cNvSpPr>
          <p:nvPr>
            <p:ph type="sldNum" sz="quarter" idx="12"/>
          </p:nvPr>
        </p:nvSpPr>
        <p:spPr/>
        <p:txBody>
          <a:bodyPr/>
          <a:lstStyle/>
          <a:p>
            <a:fld id="{49ABCAEC-7D34-E549-A96E-FCEDAADBE4B0}" type="slidenum">
              <a:rPr lang="en-US" smtClean="0"/>
              <a:t>27</a:t>
            </a:fld>
            <a:endParaRPr lang="en-US"/>
          </a:p>
        </p:txBody>
      </p:sp>
    </p:spTree>
    <p:extLst>
      <p:ext uri="{BB962C8B-B14F-4D97-AF65-F5344CB8AC3E}">
        <p14:creationId xmlns:p14="http://schemas.microsoft.com/office/powerpoint/2010/main" val="37112542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AEFFFF2-9EB4-4B6C-B9F8-2BA3EF89A2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307017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0D65299F-028F-4AFC-B46A-8DB33E20FE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70172" y="0"/>
            <a:ext cx="912182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BAC87F6E-526A-49B5-995D-42DB656594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7423" y="1443035"/>
            <a:ext cx="3971932" cy="3971930"/>
          </a:xfrm>
          <a:prstGeom prst="ellipse">
            <a:avLst/>
          </a:prstGeom>
          <a:solidFill>
            <a:srgbClr val="FFFFFF"/>
          </a:solidFill>
          <a:ln w="317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85721D8-358F-5326-17F4-44456B3049A9}"/>
              </a:ext>
            </a:extLst>
          </p:cNvPr>
          <p:cNvSpPr>
            <a:spLocks noGrp="1"/>
          </p:cNvSpPr>
          <p:nvPr>
            <p:ph type="title"/>
          </p:nvPr>
        </p:nvSpPr>
        <p:spPr>
          <a:xfrm>
            <a:off x="1260873" y="1586484"/>
            <a:ext cx="3685032" cy="3685032"/>
          </a:xfrm>
          <a:prstGeom prst="ellipse">
            <a:avLst/>
          </a:prstGeom>
          <a:solidFill>
            <a:schemeClr val="accent2">
              <a:lumMod val="75000"/>
            </a:schemeClr>
          </a:solidFill>
          <a:ln>
            <a:noFill/>
          </a:ln>
        </p:spPr>
        <p:txBody>
          <a:bodyPr>
            <a:normAutofit/>
          </a:bodyPr>
          <a:lstStyle/>
          <a:p>
            <a:r>
              <a:rPr lang="en-IN" sz="2400" dirty="0"/>
              <a:t>Future scope</a:t>
            </a:r>
            <a:endParaRPr lang="en-US" sz="2300" dirty="0">
              <a:solidFill>
                <a:srgbClr val="FFFFFF"/>
              </a:solidFill>
            </a:endParaRPr>
          </a:p>
        </p:txBody>
      </p:sp>
      <p:sp>
        <p:nvSpPr>
          <p:cNvPr id="3" name="Content Placeholder 2">
            <a:extLst>
              <a:ext uri="{FF2B5EF4-FFF2-40B4-BE49-F238E27FC236}">
                <a16:creationId xmlns:a16="http://schemas.microsoft.com/office/drawing/2014/main" id="{8134AFE6-45B1-E3B0-146B-A8AB46F10403}"/>
              </a:ext>
            </a:extLst>
          </p:cNvPr>
          <p:cNvSpPr>
            <a:spLocks noGrp="1"/>
          </p:cNvSpPr>
          <p:nvPr>
            <p:ph idx="1"/>
          </p:nvPr>
        </p:nvSpPr>
        <p:spPr>
          <a:xfrm>
            <a:off x="5591695" y="1402080"/>
            <a:ext cx="5320696" cy="4053840"/>
          </a:xfrm>
        </p:spPr>
        <p:txBody>
          <a:bodyPr anchor="ctr">
            <a:normAutofit fontScale="92500"/>
          </a:bodyPr>
          <a:lstStyle/>
          <a:p>
            <a:pPr algn="just">
              <a:lnSpc>
                <a:spcPct val="150000"/>
              </a:lnSpc>
              <a:spcAft>
                <a:spcPts val="800"/>
              </a:spcAft>
            </a:pPr>
            <a:r>
              <a:rPr lang="en-US" sz="1800" dirty="0">
                <a:effectLst/>
                <a:ea typeface="Calibri" panose="020F0502020204030204" pitchFamily="34" charset="0"/>
                <a:cs typeface="Times New Roman" panose="02020603050405020304" pitchFamily="18" charset="0"/>
              </a:rPr>
              <a:t>A </a:t>
            </a:r>
            <a:r>
              <a:rPr lang="en-US" sz="1800" b="1" dirty="0">
                <a:effectLst/>
                <a:ea typeface="Calibri" panose="020F0502020204030204" pitchFamily="34" charset="0"/>
                <a:cs typeface="Times New Roman" panose="02020603050405020304" pitchFamily="18" charset="0"/>
              </a:rPr>
              <a:t>Custom ensemble model </a:t>
            </a:r>
            <a:r>
              <a:rPr lang="en-US" sz="1800" dirty="0">
                <a:effectLst/>
                <a:ea typeface="Calibri" panose="020F0502020204030204" pitchFamily="34" charset="0"/>
                <a:cs typeface="Times New Roman" panose="02020603050405020304" pitchFamily="18" charset="0"/>
              </a:rPr>
              <a:t>(Super Learner) model can be built using multiple models to improve the performance of the model and get better results from it.</a:t>
            </a:r>
          </a:p>
          <a:p>
            <a:pPr algn="just">
              <a:lnSpc>
                <a:spcPct val="150000"/>
              </a:lnSpc>
              <a:spcAft>
                <a:spcPts val="800"/>
              </a:spcAft>
            </a:pPr>
            <a:r>
              <a:rPr lang="en-US" sz="1800" dirty="0">
                <a:effectLst/>
                <a:ea typeface="Calibri" panose="020F0502020204030204" pitchFamily="34" charset="0"/>
                <a:cs typeface="Times New Roman" panose="02020603050405020304" pitchFamily="18" charset="0"/>
              </a:rPr>
              <a:t>The model is confined to only domestic flights in India. </a:t>
            </a:r>
          </a:p>
          <a:p>
            <a:pPr algn="just">
              <a:lnSpc>
                <a:spcPct val="150000"/>
              </a:lnSpc>
              <a:spcAft>
                <a:spcPts val="800"/>
              </a:spcAft>
            </a:pPr>
            <a:r>
              <a:rPr lang="en-US" sz="1800" dirty="0">
                <a:effectLst/>
                <a:ea typeface="Calibri" panose="020F0502020204030204" pitchFamily="34" charset="0"/>
                <a:cs typeface="Times New Roman" panose="02020603050405020304" pitchFamily="18" charset="0"/>
              </a:rPr>
              <a:t>Models can be built to predict ticket prices for international flights so that when deployed, the model can be used by international airlines and passengers.</a:t>
            </a:r>
          </a:p>
        </p:txBody>
      </p:sp>
      <p:sp>
        <p:nvSpPr>
          <p:cNvPr id="6" name="Slide Number Placeholder 5">
            <a:extLst>
              <a:ext uri="{FF2B5EF4-FFF2-40B4-BE49-F238E27FC236}">
                <a16:creationId xmlns:a16="http://schemas.microsoft.com/office/drawing/2014/main" id="{2C42B219-D845-07E3-08B6-8B1C0B77C595}"/>
              </a:ext>
            </a:extLst>
          </p:cNvPr>
          <p:cNvSpPr>
            <a:spLocks noGrp="1"/>
          </p:cNvSpPr>
          <p:nvPr>
            <p:ph type="sldNum" sz="quarter" idx="12"/>
          </p:nvPr>
        </p:nvSpPr>
        <p:spPr/>
        <p:txBody>
          <a:bodyPr/>
          <a:lstStyle/>
          <a:p>
            <a:fld id="{49ABCAEC-7D34-E549-A96E-FCEDAADBE4B0}" type="slidenum">
              <a:rPr lang="en-US" smtClean="0"/>
              <a:t>28</a:t>
            </a:fld>
            <a:endParaRPr lang="en-US"/>
          </a:p>
        </p:txBody>
      </p:sp>
    </p:spTree>
    <p:extLst>
      <p:ext uri="{BB962C8B-B14F-4D97-AF65-F5344CB8AC3E}">
        <p14:creationId xmlns:p14="http://schemas.microsoft.com/office/powerpoint/2010/main" val="21223004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AEFFFF2-9EB4-4B6C-B9F8-2BA3EF89A2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307017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0D65299F-028F-4AFC-B46A-8DB33E20FE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70172" y="0"/>
            <a:ext cx="912182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BAC87F6E-526A-49B5-995D-42DB656594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7423" y="1443035"/>
            <a:ext cx="3971932" cy="3971930"/>
          </a:xfrm>
          <a:prstGeom prst="ellipse">
            <a:avLst/>
          </a:prstGeom>
          <a:solidFill>
            <a:srgbClr val="FFFFFF"/>
          </a:solidFill>
          <a:ln w="317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9102AF3-C913-0534-C748-DC514830245F}"/>
              </a:ext>
            </a:extLst>
          </p:cNvPr>
          <p:cNvSpPr>
            <a:spLocks noGrp="1"/>
          </p:cNvSpPr>
          <p:nvPr>
            <p:ph type="title"/>
          </p:nvPr>
        </p:nvSpPr>
        <p:spPr>
          <a:xfrm>
            <a:off x="1260873" y="1586484"/>
            <a:ext cx="3685032" cy="3685032"/>
          </a:xfrm>
          <a:prstGeom prst="ellipse">
            <a:avLst/>
          </a:prstGeom>
          <a:solidFill>
            <a:schemeClr val="accent2">
              <a:lumMod val="75000"/>
            </a:schemeClr>
          </a:solidFill>
          <a:ln>
            <a:noFill/>
          </a:ln>
        </p:spPr>
        <p:txBody>
          <a:bodyPr>
            <a:normAutofit/>
          </a:bodyPr>
          <a:lstStyle/>
          <a:p>
            <a:r>
              <a:rPr lang="en-US" sz="2600">
                <a:solidFill>
                  <a:srgbClr val="FFFFFF"/>
                </a:solidFill>
              </a:rPr>
              <a:t>references</a:t>
            </a:r>
          </a:p>
        </p:txBody>
      </p:sp>
      <p:graphicFrame>
        <p:nvGraphicFramePr>
          <p:cNvPr id="14" name="Content Placeholder 2">
            <a:extLst>
              <a:ext uri="{FF2B5EF4-FFF2-40B4-BE49-F238E27FC236}">
                <a16:creationId xmlns:a16="http://schemas.microsoft.com/office/drawing/2014/main" id="{3A43037D-A342-A778-7777-6A9E99C9C186}"/>
              </a:ext>
            </a:extLst>
          </p:cNvPr>
          <p:cNvGraphicFramePr>
            <a:graphicFrameLocks noGrp="1"/>
          </p:cNvGraphicFramePr>
          <p:nvPr>
            <p:ph idx="1"/>
            <p:extLst>
              <p:ext uri="{D42A27DB-BD31-4B8C-83A1-F6EECF244321}">
                <p14:modId xmlns:p14="http://schemas.microsoft.com/office/powerpoint/2010/main" val="3849675034"/>
              </p:ext>
            </p:extLst>
          </p:nvPr>
        </p:nvGraphicFramePr>
        <p:xfrm>
          <a:off x="5591695" y="1402080"/>
          <a:ext cx="5320696" cy="40538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Slide Number Placeholder 4">
            <a:extLst>
              <a:ext uri="{FF2B5EF4-FFF2-40B4-BE49-F238E27FC236}">
                <a16:creationId xmlns:a16="http://schemas.microsoft.com/office/drawing/2014/main" id="{D8811F33-EA46-E1C0-6F49-8655BCFF1D01}"/>
              </a:ext>
            </a:extLst>
          </p:cNvPr>
          <p:cNvSpPr>
            <a:spLocks noGrp="1"/>
          </p:cNvSpPr>
          <p:nvPr>
            <p:ph type="sldNum" sz="quarter" idx="12"/>
          </p:nvPr>
        </p:nvSpPr>
        <p:spPr/>
        <p:txBody>
          <a:bodyPr/>
          <a:lstStyle/>
          <a:p>
            <a:fld id="{49ABCAEC-7D34-E549-A96E-FCEDAADBE4B0}" type="slidenum">
              <a:rPr lang="en-US" smtClean="0"/>
              <a:t>29</a:t>
            </a:fld>
            <a:endParaRPr lang="en-US"/>
          </a:p>
        </p:txBody>
      </p:sp>
    </p:spTree>
    <p:extLst>
      <p:ext uri="{BB962C8B-B14F-4D97-AF65-F5344CB8AC3E}">
        <p14:creationId xmlns:p14="http://schemas.microsoft.com/office/powerpoint/2010/main" val="9656036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2750E9-8883-4E48-9F5A-0C0756C4B1CA}"/>
              </a:ext>
            </a:extLst>
          </p:cNvPr>
          <p:cNvSpPr>
            <a:spLocks noGrp="1"/>
          </p:cNvSpPr>
          <p:nvPr>
            <p:ph type="title"/>
          </p:nvPr>
        </p:nvSpPr>
        <p:spPr>
          <a:xfrm>
            <a:off x="2231136" y="397565"/>
            <a:ext cx="7729728" cy="993913"/>
          </a:xfrm>
        </p:spPr>
        <p:txBody>
          <a:bodyPr/>
          <a:lstStyle/>
          <a:p>
            <a:r>
              <a:rPr lang="en-IN" dirty="0"/>
              <a:t>objectives</a:t>
            </a:r>
            <a:endParaRPr lang="en-US" dirty="0"/>
          </a:p>
        </p:txBody>
      </p:sp>
      <p:sp>
        <p:nvSpPr>
          <p:cNvPr id="3" name="Content Placeholder 2">
            <a:extLst>
              <a:ext uri="{FF2B5EF4-FFF2-40B4-BE49-F238E27FC236}">
                <a16:creationId xmlns:a16="http://schemas.microsoft.com/office/drawing/2014/main" id="{FBB70571-A2FD-C192-14E9-3BAFC9715694}"/>
              </a:ext>
            </a:extLst>
          </p:cNvPr>
          <p:cNvSpPr>
            <a:spLocks noGrp="1"/>
          </p:cNvSpPr>
          <p:nvPr>
            <p:ph idx="1"/>
          </p:nvPr>
        </p:nvSpPr>
        <p:spPr>
          <a:xfrm>
            <a:off x="2231136" y="1709530"/>
            <a:ext cx="7729728" cy="4508390"/>
          </a:xfrm>
        </p:spPr>
        <p:txBody>
          <a:bodyPr>
            <a:normAutofit fontScale="77500" lnSpcReduction="20000"/>
          </a:bodyPr>
          <a:lstStyle/>
          <a:p>
            <a:r>
              <a:rPr lang="en-IN" dirty="0"/>
              <a:t>Introduction</a:t>
            </a:r>
          </a:p>
          <a:p>
            <a:r>
              <a:rPr lang="en-IN" dirty="0"/>
              <a:t>Challenge</a:t>
            </a:r>
          </a:p>
          <a:p>
            <a:r>
              <a:rPr lang="en-IN" dirty="0"/>
              <a:t>Solution</a:t>
            </a:r>
          </a:p>
          <a:p>
            <a:r>
              <a:rPr lang="en-IN" dirty="0"/>
              <a:t>User Story</a:t>
            </a:r>
          </a:p>
          <a:p>
            <a:r>
              <a:rPr lang="en-US" b="1" dirty="0"/>
              <a:t>CRISP-DM Graphical View</a:t>
            </a:r>
          </a:p>
          <a:p>
            <a:r>
              <a:rPr lang="en-US" b="1" dirty="0"/>
              <a:t>CRISP-DM Implementation</a:t>
            </a:r>
          </a:p>
          <a:p>
            <a:pPr lvl="1"/>
            <a:r>
              <a:rPr lang="en-US" dirty="0"/>
              <a:t>Business Understanding</a:t>
            </a:r>
          </a:p>
          <a:p>
            <a:pPr lvl="1"/>
            <a:r>
              <a:rPr lang="en-US" dirty="0"/>
              <a:t>Data Understanding</a:t>
            </a:r>
          </a:p>
          <a:p>
            <a:pPr lvl="1"/>
            <a:r>
              <a:rPr lang="en-US" dirty="0"/>
              <a:t>Data Preparation</a:t>
            </a:r>
          </a:p>
          <a:p>
            <a:pPr lvl="1"/>
            <a:r>
              <a:rPr lang="en-US" dirty="0"/>
              <a:t>Model Building</a:t>
            </a:r>
          </a:p>
          <a:p>
            <a:pPr lvl="1"/>
            <a:r>
              <a:rPr lang="en-US" dirty="0"/>
              <a:t>Model Evaluation</a:t>
            </a:r>
          </a:p>
          <a:p>
            <a:pPr lvl="1"/>
            <a:r>
              <a:rPr lang="en-US" dirty="0"/>
              <a:t>Model Deployment</a:t>
            </a:r>
          </a:p>
          <a:p>
            <a:r>
              <a:rPr lang="en-US" dirty="0"/>
              <a:t>Summary</a:t>
            </a:r>
          </a:p>
          <a:p>
            <a:r>
              <a:rPr lang="en-US" dirty="0"/>
              <a:t>Future Scope </a:t>
            </a:r>
          </a:p>
          <a:p>
            <a:r>
              <a:rPr lang="en-US" dirty="0"/>
              <a:t>References</a:t>
            </a:r>
          </a:p>
        </p:txBody>
      </p:sp>
      <p:sp>
        <p:nvSpPr>
          <p:cNvPr id="4" name="Slide Number Placeholder 3">
            <a:extLst>
              <a:ext uri="{FF2B5EF4-FFF2-40B4-BE49-F238E27FC236}">
                <a16:creationId xmlns:a16="http://schemas.microsoft.com/office/drawing/2014/main" id="{D391476D-1499-8D92-3BDF-4038F06719E2}"/>
              </a:ext>
            </a:extLst>
          </p:cNvPr>
          <p:cNvSpPr>
            <a:spLocks noGrp="1"/>
          </p:cNvSpPr>
          <p:nvPr>
            <p:ph type="sldNum" sz="quarter" idx="12"/>
          </p:nvPr>
        </p:nvSpPr>
        <p:spPr/>
        <p:txBody>
          <a:bodyPr/>
          <a:lstStyle/>
          <a:p>
            <a:fld id="{49ABCAEC-7D34-E549-A96E-FCEDAADBE4B0}" type="slidenum">
              <a:rPr lang="en-US" smtClean="0"/>
              <a:t>3</a:t>
            </a:fld>
            <a:endParaRPr lang="en-US"/>
          </a:p>
        </p:txBody>
      </p:sp>
    </p:spTree>
    <p:extLst>
      <p:ext uri="{BB962C8B-B14F-4D97-AF65-F5344CB8AC3E}">
        <p14:creationId xmlns:p14="http://schemas.microsoft.com/office/powerpoint/2010/main" val="177031010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C2AD7556-C90D-4946-8E4E-1E79D5B3D2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BB0CC56-54B2-4AE0-87C5-296E78A028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42815"/>
            <a:ext cx="12192000" cy="261518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F99EA92-7C2A-82B6-F551-4BF94D41D416}"/>
              </a:ext>
            </a:extLst>
          </p:cNvPr>
          <p:cNvSpPr>
            <a:spLocks noGrp="1"/>
          </p:cNvSpPr>
          <p:nvPr>
            <p:ph type="title"/>
          </p:nvPr>
        </p:nvSpPr>
        <p:spPr>
          <a:xfrm>
            <a:off x="1600200" y="3418891"/>
            <a:ext cx="8991600" cy="1645920"/>
          </a:xfrm>
        </p:spPr>
        <p:txBody>
          <a:bodyPr vert="horz" lIns="274320" tIns="182880" rIns="274320" bIns="182880" rtlCol="0" anchor="ctr" anchorCtr="1">
            <a:normAutofit/>
          </a:bodyPr>
          <a:lstStyle/>
          <a:p>
            <a:r>
              <a:rPr lang="en-IN" sz="3800" dirty="0"/>
              <a:t>B</a:t>
            </a:r>
            <a:r>
              <a:rPr lang="en-US" sz="3800" dirty="0" err="1"/>
              <a:t>usiness</a:t>
            </a:r>
            <a:r>
              <a:rPr lang="en-US" sz="3800" dirty="0"/>
              <a:t> time!</a:t>
            </a:r>
            <a:br>
              <a:rPr lang="en-US" sz="3800" dirty="0"/>
            </a:br>
            <a:r>
              <a:rPr lang="en-US" sz="3800" dirty="0"/>
              <a:t>ANY BUYERS?</a:t>
            </a:r>
          </a:p>
        </p:txBody>
      </p:sp>
      <p:pic>
        <p:nvPicPr>
          <p:cNvPr id="6" name="Graphic 5" descr="Smiling Face with No Fill">
            <a:extLst>
              <a:ext uri="{FF2B5EF4-FFF2-40B4-BE49-F238E27FC236}">
                <a16:creationId xmlns:a16="http://schemas.microsoft.com/office/drawing/2014/main" id="{8BDB7FA9-9D28-9F97-6777-651A07714AF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867820" y="640079"/>
            <a:ext cx="2456360" cy="2456360"/>
          </a:xfrm>
          <a:prstGeom prst="rect">
            <a:avLst/>
          </a:prstGeom>
        </p:spPr>
      </p:pic>
      <p:sp>
        <p:nvSpPr>
          <p:cNvPr id="5" name="Slide Number Placeholder 4">
            <a:extLst>
              <a:ext uri="{FF2B5EF4-FFF2-40B4-BE49-F238E27FC236}">
                <a16:creationId xmlns:a16="http://schemas.microsoft.com/office/drawing/2014/main" id="{DAD1F76E-3B59-2496-B761-B01D66A80DA2}"/>
              </a:ext>
            </a:extLst>
          </p:cNvPr>
          <p:cNvSpPr>
            <a:spLocks noGrp="1"/>
          </p:cNvSpPr>
          <p:nvPr>
            <p:ph type="sldNum" sz="quarter" idx="12"/>
          </p:nvPr>
        </p:nvSpPr>
        <p:spPr/>
        <p:txBody>
          <a:bodyPr/>
          <a:lstStyle/>
          <a:p>
            <a:fld id="{49ABCAEC-7D34-E549-A96E-FCEDAADBE4B0}" type="slidenum">
              <a:rPr lang="en-US" smtClean="0"/>
              <a:t>30</a:t>
            </a:fld>
            <a:endParaRPr lang="en-US"/>
          </a:p>
        </p:txBody>
      </p:sp>
      <p:pic>
        <p:nvPicPr>
          <p:cNvPr id="4" name="Picture 3">
            <a:extLst>
              <a:ext uri="{FF2B5EF4-FFF2-40B4-BE49-F238E27FC236}">
                <a16:creationId xmlns:a16="http://schemas.microsoft.com/office/drawing/2014/main" id="{6C5C6431-59F9-CE3A-7F99-20B89C006891}"/>
              </a:ext>
            </a:extLst>
          </p:cNvPr>
          <p:cNvPicPr>
            <a:picLocks noChangeAspect="1"/>
          </p:cNvPicPr>
          <p:nvPr/>
        </p:nvPicPr>
        <p:blipFill rotWithShape="1">
          <a:blip r:embed="rId4"/>
          <a:srcRect l="22500" t="580" r="22604" b="-580"/>
          <a:stretch/>
        </p:blipFill>
        <p:spPr>
          <a:xfrm>
            <a:off x="4610100" y="346448"/>
            <a:ext cx="2971800" cy="2942852"/>
          </a:xfrm>
          <a:prstGeom prst="rect">
            <a:avLst/>
          </a:prstGeom>
        </p:spPr>
      </p:pic>
    </p:spTree>
    <p:extLst>
      <p:ext uri="{BB962C8B-B14F-4D97-AF65-F5344CB8AC3E}">
        <p14:creationId xmlns:p14="http://schemas.microsoft.com/office/powerpoint/2010/main" val="43371538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C2AD7556-C90D-4946-8E4E-1E79D5B3D2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BB0CC56-54B2-4AE0-87C5-296E78A028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42815"/>
            <a:ext cx="12192000" cy="261518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F99EA92-7C2A-82B6-F551-4BF94D41D416}"/>
              </a:ext>
            </a:extLst>
          </p:cNvPr>
          <p:cNvSpPr>
            <a:spLocks noGrp="1"/>
          </p:cNvSpPr>
          <p:nvPr>
            <p:ph type="title"/>
          </p:nvPr>
        </p:nvSpPr>
        <p:spPr>
          <a:xfrm>
            <a:off x="1600200" y="3418891"/>
            <a:ext cx="8991600" cy="1645920"/>
          </a:xfrm>
        </p:spPr>
        <p:txBody>
          <a:bodyPr vert="horz" lIns="274320" tIns="182880" rIns="274320" bIns="182880" rtlCol="0" anchor="ctr" anchorCtr="1">
            <a:normAutofit/>
          </a:bodyPr>
          <a:lstStyle/>
          <a:p>
            <a:r>
              <a:rPr lang="en-US" sz="3800" dirty="0"/>
              <a:t>Thank you!</a:t>
            </a:r>
            <a:br>
              <a:rPr lang="en-US" sz="3800" dirty="0"/>
            </a:br>
            <a:r>
              <a:rPr lang="en-US" sz="3800" dirty="0"/>
              <a:t>ANY QUESTIONS?</a:t>
            </a:r>
          </a:p>
        </p:txBody>
      </p:sp>
      <p:pic>
        <p:nvPicPr>
          <p:cNvPr id="6" name="Graphic 5" descr="Smiling Face with No Fill">
            <a:extLst>
              <a:ext uri="{FF2B5EF4-FFF2-40B4-BE49-F238E27FC236}">
                <a16:creationId xmlns:a16="http://schemas.microsoft.com/office/drawing/2014/main" id="{8BDB7FA9-9D28-9F97-6777-651A07714AF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867820" y="640079"/>
            <a:ext cx="2456360" cy="2456360"/>
          </a:xfrm>
          <a:prstGeom prst="rect">
            <a:avLst/>
          </a:prstGeom>
        </p:spPr>
      </p:pic>
      <p:sp>
        <p:nvSpPr>
          <p:cNvPr id="5" name="Slide Number Placeholder 4">
            <a:extLst>
              <a:ext uri="{FF2B5EF4-FFF2-40B4-BE49-F238E27FC236}">
                <a16:creationId xmlns:a16="http://schemas.microsoft.com/office/drawing/2014/main" id="{DAD1F76E-3B59-2496-B761-B01D66A80DA2}"/>
              </a:ext>
            </a:extLst>
          </p:cNvPr>
          <p:cNvSpPr>
            <a:spLocks noGrp="1"/>
          </p:cNvSpPr>
          <p:nvPr>
            <p:ph type="sldNum" sz="quarter" idx="12"/>
          </p:nvPr>
        </p:nvSpPr>
        <p:spPr/>
        <p:txBody>
          <a:bodyPr/>
          <a:lstStyle/>
          <a:p>
            <a:fld id="{49ABCAEC-7D34-E549-A96E-FCEDAADBE4B0}" type="slidenum">
              <a:rPr lang="en-US" smtClean="0"/>
              <a:t>31</a:t>
            </a:fld>
            <a:endParaRPr lang="en-US"/>
          </a:p>
        </p:txBody>
      </p:sp>
    </p:spTree>
    <p:extLst>
      <p:ext uri="{BB962C8B-B14F-4D97-AF65-F5344CB8AC3E}">
        <p14:creationId xmlns:p14="http://schemas.microsoft.com/office/powerpoint/2010/main" val="27699933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84F8E-7043-992D-BD85-B43B5373150D}"/>
              </a:ext>
            </a:extLst>
          </p:cNvPr>
          <p:cNvSpPr>
            <a:spLocks noGrp="1"/>
          </p:cNvSpPr>
          <p:nvPr>
            <p:ph type="title"/>
          </p:nvPr>
        </p:nvSpPr>
        <p:spPr>
          <a:xfrm>
            <a:off x="1272209" y="341840"/>
            <a:ext cx="9486713" cy="1009882"/>
          </a:xfrm>
        </p:spPr>
        <p:txBody>
          <a:bodyPr/>
          <a:lstStyle/>
          <a:p>
            <a:r>
              <a:rPr lang="en-IN" dirty="0"/>
              <a:t>Introduction</a:t>
            </a:r>
            <a:endParaRPr lang="en-US" dirty="0"/>
          </a:p>
        </p:txBody>
      </p:sp>
      <p:sp>
        <p:nvSpPr>
          <p:cNvPr id="3" name="Content Placeholder 2">
            <a:extLst>
              <a:ext uri="{FF2B5EF4-FFF2-40B4-BE49-F238E27FC236}">
                <a16:creationId xmlns:a16="http://schemas.microsoft.com/office/drawing/2014/main" id="{6F3AAEE1-DDA9-2167-ABAF-A50F47DE234E}"/>
              </a:ext>
            </a:extLst>
          </p:cNvPr>
          <p:cNvSpPr>
            <a:spLocks noGrp="1"/>
          </p:cNvSpPr>
          <p:nvPr>
            <p:ph idx="1"/>
          </p:nvPr>
        </p:nvSpPr>
        <p:spPr>
          <a:xfrm>
            <a:off x="1272209" y="1878008"/>
            <a:ext cx="9486713" cy="4339912"/>
          </a:xfrm>
        </p:spPr>
        <p:txBody>
          <a:bodyPr>
            <a:normAutofit/>
          </a:bodyPr>
          <a:lstStyle/>
          <a:p>
            <a:pPr marL="0" indent="0">
              <a:buNone/>
            </a:pPr>
            <a:endParaRPr lang="en-US" sz="2000" dirty="0">
              <a:solidFill>
                <a:schemeClr val="tx1">
                  <a:lumMod val="95000"/>
                  <a:lumOff val="5000"/>
                </a:schemeClr>
              </a:solidFill>
            </a:endParaRPr>
          </a:p>
          <a:p>
            <a:pPr marL="0" indent="0">
              <a:buNone/>
            </a:pPr>
            <a:endParaRPr lang="en-US" sz="2000" dirty="0">
              <a:solidFill>
                <a:schemeClr val="tx1">
                  <a:lumMod val="95000"/>
                  <a:lumOff val="5000"/>
                </a:schemeClr>
              </a:solidFill>
            </a:endParaRPr>
          </a:p>
          <a:p>
            <a:pPr marL="0" indent="0">
              <a:buNone/>
            </a:pPr>
            <a:r>
              <a:rPr lang="en-US" sz="2000" dirty="0">
                <a:solidFill>
                  <a:schemeClr val="tx1">
                    <a:lumMod val="95000"/>
                    <a:lumOff val="5000"/>
                  </a:schemeClr>
                </a:solidFill>
              </a:rPr>
              <a:t>T</a:t>
            </a:r>
            <a:r>
              <a:rPr lang="en-US" sz="2000" b="0" i="0" dirty="0">
                <a:solidFill>
                  <a:schemeClr val="tx1">
                    <a:lumMod val="95000"/>
                    <a:lumOff val="5000"/>
                  </a:schemeClr>
                </a:solidFill>
                <a:effectLst/>
              </a:rPr>
              <a:t>he Airline industry is a significant component of the global travel and transportation sector. It encompasses the buying and selling of airline tickets for passenger travel, both domestic and international. Travelers look for best deals and the Airlines try to make profit by selli</a:t>
            </a:r>
            <a:r>
              <a:rPr lang="en-US" sz="2000" dirty="0">
                <a:solidFill>
                  <a:schemeClr val="tx1">
                    <a:lumMod val="95000"/>
                    <a:lumOff val="5000"/>
                  </a:schemeClr>
                </a:solidFill>
              </a:rPr>
              <a:t>ng their tickets. As the industry evolves,</a:t>
            </a:r>
            <a:r>
              <a:rPr lang="en-US" sz="2000" b="0" i="0" dirty="0">
                <a:solidFill>
                  <a:schemeClr val="tx1">
                    <a:lumMod val="95000"/>
                    <a:lumOff val="5000"/>
                  </a:schemeClr>
                </a:solidFill>
                <a:effectLst/>
              </a:rPr>
              <a:t> building a flight ticket fare prediction model will be a valuable tool for travelers and the airline industry. These models can benefit both consumers looking for the best deals and airlines striving to optimize their pricing strategies. </a:t>
            </a:r>
            <a:endParaRPr lang="en-US" sz="2000" dirty="0">
              <a:solidFill>
                <a:schemeClr val="tx1">
                  <a:lumMod val="95000"/>
                  <a:lumOff val="5000"/>
                </a:schemeClr>
              </a:solidFill>
            </a:endParaRPr>
          </a:p>
          <a:p>
            <a:pPr marL="0" indent="0">
              <a:buNone/>
            </a:pPr>
            <a:endParaRPr lang="en-US" sz="2000" dirty="0">
              <a:solidFill>
                <a:schemeClr val="tx1">
                  <a:lumMod val="95000"/>
                  <a:lumOff val="5000"/>
                </a:schemeClr>
              </a:solidFill>
            </a:endParaRPr>
          </a:p>
        </p:txBody>
      </p:sp>
      <p:sp>
        <p:nvSpPr>
          <p:cNvPr id="4" name="Slide Number Placeholder 3">
            <a:extLst>
              <a:ext uri="{FF2B5EF4-FFF2-40B4-BE49-F238E27FC236}">
                <a16:creationId xmlns:a16="http://schemas.microsoft.com/office/drawing/2014/main" id="{3A1169EB-1080-BB52-03A8-4AC9AA56013B}"/>
              </a:ext>
            </a:extLst>
          </p:cNvPr>
          <p:cNvSpPr>
            <a:spLocks noGrp="1"/>
          </p:cNvSpPr>
          <p:nvPr>
            <p:ph type="sldNum" sz="quarter" idx="12"/>
          </p:nvPr>
        </p:nvSpPr>
        <p:spPr/>
        <p:txBody>
          <a:bodyPr/>
          <a:lstStyle/>
          <a:p>
            <a:fld id="{49ABCAEC-7D34-E549-A96E-FCEDAADBE4B0}" type="slidenum">
              <a:rPr lang="en-US" smtClean="0"/>
              <a:t>4</a:t>
            </a:fld>
            <a:endParaRPr lang="en-US"/>
          </a:p>
        </p:txBody>
      </p:sp>
    </p:spTree>
    <p:extLst>
      <p:ext uri="{BB962C8B-B14F-4D97-AF65-F5344CB8AC3E}">
        <p14:creationId xmlns:p14="http://schemas.microsoft.com/office/powerpoint/2010/main" val="41974733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1AA3F0-2838-C88E-4F7E-59DBEC89AC1A}"/>
              </a:ext>
            </a:extLst>
          </p:cNvPr>
          <p:cNvSpPr>
            <a:spLocks noGrp="1"/>
          </p:cNvSpPr>
          <p:nvPr>
            <p:ph type="title"/>
          </p:nvPr>
        </p:nvSpPr>
        <p:spPr>
          <a:xfrm>
            <a:off x="1391479" y="328587"/>
            <a:ext cx="9367443" cy="1188720"/>
          </a:xfrm>
        </p:spPr>
        <p:txBody>
          <a:bodyPr/>
          <a:lstStyle/>
          <a:p>
            <a:r>
              <a:rPr lang="en-IN" dirty="0"/>
              <a:t>challenge</a:t>
            </a:r>
            <a:endParaRPr lang="en-US" dirty="0"/>
          </a:p>
        </p:txBody>
      </p:sp>
      <p:sp>
        <p:nvSpPr>
          <p:cNvPr id="3" name="Content Placeholder 2">
            <a:extLst>
              <a:ext uri="{FF2B5EF4-FFF2-40B4-BE49-F238E27FC236}">
                <a16:creationId xmlns:a16="http://schemas.microsoft.com/office/drawing/2014/main" id="{66DDC008-E248-5932-B4E6-B5F372C595A8}"/>
              </a:ext>
            </a:extLst>
          </p:cNvPr>
          <p:cNvSpPr>
            <a:spLocks noGrp="1"/>
          </p:cNvSpPr>
          <p:nvPr>
            <p:ph idx="1"/>
          </p:nvPr>
        </p:nvSpPr>
        <p:spPr>
          <a:xfrm>
            <a:off x="1391479" y="2252870"/>
            <a:ext cx="9367442" cy="3487157"/>
          </a:xfrm>
        </p:spPr>
        <p:txBody>
          <a:bodyPr/>
          <a:lstStyle/>
          <a:p>
            <a:pPr marL="0" indent="0">
              <a:buNone/>
            </a:pPr>
            <a:r>
              <a:rPr lang="en-IN" sz="2400" dirty="0">
                <a:solidFill>
                  <a:schemeClr val="tx1">
                    <a:lumMod val="95000"/>
                    <a:lumOff val="5000"/>
                  </a:schemeClr>
                </a:solidFill>
              </a:rPr>
              <a:t>How to predict the price of an Airline ticket based on certain features?</a:t>
            </a:r>
            <a:endParaRPr lang="en-IN" dirty="0">
              <a:solidFill>
                <a:schemeClr val="tx1">
                  <a:lumMod val="95000"/>
                  <a:lumOff val="5000"/>
                </a:schemeClr>
              </a:solidFill>
            </a:endParaRPr>
          </a:p>
          <a:p>
            <a:pPr marL="0" indent="0">
              <a:buNone/>
            </a:pPr>
            <a:endParaRPr lang="en-US" sz="2000" b="0" i="0" dirty="0">
              <a:solidFill>
                <a:schemeClr val="tx1">
                  <a:lumMod val="95000"/>
                  <a:lumOff val="5000"/>
                </a:schemeClr>
              </a:solidFill>
              <a:effectLst/>
            </a:endParaRPr>
          </a:p>
          <a:p>
            <a:pPr marL="0" indent="0">
              <a:buNone/>
            </a:pPr>
            <a:r>
              <a:rPr lang="en-US" sz="2000" b="0" i="0" dirty="0">
                <a:solidFill>
                  <a:schemeClr val="tx1">
                    <a:lumMod val="95000"/>
                    <a:lumOff val="5000"/>
                  </a:schemeClr>
                </a:solidFill>
                <a:effectLst/>
              </a:rPr>
              <a:t>Airline ticket prices are influenced by a multitude of factors, making them a complex and dynamic pricing challenge. However, with the power of data and machine learning, we can create models that provide accurate fare predictions. As the industry evolves, these models can adapt to changing market dynamics, ultimately benefiting both consumers and airlines.</a:t>
            </a:r>
            <a:endParaRPr lang="en-US" sz="2000" dirty="0">
              <a:solidFill>
                <a:schemeClr val="tx1">
                  <a:lumMod val="95000"/>
                  <a:lumOff val="5000"/>
                </a:schemeClr>
              </a:solidFill>
            </a:endParaRPr>
          </a:p>
          <a:p>
            <a:pPr marL="0" indent="0">
              <a:buNone/>
            </a:pPr>
            <a:endParaRPr lang="en-US" dirty="0">
              <a:solidFill>
                <a:schemeClr val="tx1">
                  <a:lumMod val="95000"/>
                  <a:lumOff val="5000"/>
                </a:schemeClr>
              </a:solidFill>
            </a:endParaRPr>
          </a:p>
        </p:txBody>
      </p:sp>
      <p:sp>
        <p:nvSpPr>
          <p:cNvPr id="4" name="Slide Number Placeholder 3">
            <a:extLst>
              <a:ext uri="{FF2B5EF4-FFF2-40B4-BE49-F238E27FC236}">
                <a16:creationId xmlns:a16="http://schemas.microsoft.com/office/drawing/2014/main" id="{5A4CDBE8-72E2-2131-1758-CCA8DC3C4058}"/>
              </a:ext>
            </a:extLst>
          </p:cNvPr>
          <p:cNvSpPr>
            <a:spLocks noGrp="1"/>
          </p:cNvSpPr>
          <p:nvPr>
            <p:ph type="sldNum" sz="quarter" idx="12"/>
          </p:nvPr>
        </p:nvSpPr>
        <p:spPr/>
        <p:txBody>
          <a:bodyPr/>
          <a:lstStyle/>
          <a:p>
            <a:fld id="{49ABCAEC-7D34-E549-A96E-FCEDAADBE4B0}" type="slidenum">
              <a:rPr lang="en-US" smtClean="0"/>
              <a:t>5</a:t>
            </a:fld>
            <a:endParaRPr lang="en-US"/>
          </a:p>
        </p:txBody>
      </p:sp>
    </p:spTree>
    <p:extLst>
      <p:ext uri="{BB962C8B-B14F-4D97-AF65-F5344CB8AC3E}">
        <p14:creationId xmlns:p14="http://schemas.microsoft.com/office/powerpoint/2010/main" val="13096769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C7CC8F-77A7-475B-51C2-5D6084ADA5E1}"/>
              </a:ext>
            </a:extLst>
          </p:cNvPr>
          <p:cNvSpPr>
            <a:spLocks noGrp="1"/>
          </p:cNvSpPr>
          <p:nvPr>
            <p:ph type="title"/>
          </p:nvPr>
        </p:nvSpPr>
        <p:spPr>
          <a:xfrm>
            <a:off x="1417983" y="408100"/>
            <a:ext cx="9340939" cy="1188720"/>
          </a:xfrm>
        </p:spPr>
        <p:txBody>
          <a:bodyPr/>
          <a:lstStyle/>
          <a:p>
            <a:r>
              <a:rPr lang="en-IN" dirty="0"/>
              <a:t>solution</a:t>
            </a:r>
            <a:endParaRPr lang="en-US" dirty="0"/>
          </a:p>
        </p:txBody>
      </p:sp>
      <p:sp>
        <p:nvSpPr>
          <p:cNvPr id="3" name="Content Placeholder 2">
            <a:extLst>
              <a:ext uri="{FF2B5EF4-FFF2-40B4-BE49-F238E27FC236}">
                <a16:creationId xmlns:a16="http://schemas.microsoft.com/office/drawing/2014/main" id="{7C465FD0-C7DB-8AEE-A6C4-52712E0B23F8}"/>
              </a:ext>
            </a:extLst>
          </p:cNvPr>
          <p:cNvSpPr>
            <a:spLocks noGrp="1"/>
          </p:cNvSpPr>
          <p:nvPr>
            <p:ph idx="1"/>
          </p:nvPr>
        </p:nvSpPr>
        <p:spPr>
          <a:xfrm>
            <a:off x="1417982" y="2356378"/>
            <a:ext cx="9340939" cy="3101983"/>
          </a:xfrm>
        </p:spPr>
        <p:txBody>
          <a:bodyPr>
            <a:normAutofit/>
          </a:bodyPr>
          <a:lstStyle/>
          <a:p>
            <a:pPr marL="0" indent="0">
              <a:buNone/>
            </a:pPr>
            <a:r>
              <a:rPr lang="en-US" sz="2000" b="0" i="0" dirty="0">
                <a:solidFill>
                  <a:schemeClr val="tx1">
                    <a:lumMod val="95000"/>
                    <a:lumOff val="5000"/>
                  </a:schemeClr>
                </a:solidFill>
                <a:effectLst/>
              </a:rPr>
              <a:t>Data science and machine learning have a wide range of applications across various domains and industries. These technologies have the potential to extract valuable insights, make predictions, and automate tasks, leading to improved decision-making and efficiency. Predicting airline ticket fares is a complex task that involves multiple variables and factors. Data Science and Machine learning techniques can be used to build an effective solution for predicting airline ticket fares. </a:t>
            </a:r>
            <a:endParaRPr lang="en-US" sz="2000" dirty="0">
              <a:solidFill>
                <a:schemeClr val="tx1">
                  <a:lumMod val="95000"/>
                  <a:lumOff val="5000"/>
                </a:schemeClr>
              </a:solidFill>
            </a:endParaRPr>
          </a:p>
        </p:txBody>
      </p:sp>
      <p:sp>
        <p:nvSpPr>
          <p:cNvPr id="4" name="Slide Number Placeholder 3">
            <a:extLst>
              <a:ext uri="{FF2B5EF4-FFF2-40B4-BE49-F238E27FC236}">
                <a16:creationId xmlns:a16="http://schemas.microsoft.com/office/drawing/2014/main" id="{BD0F3D17-8C11-D66E-23B5-88AC9856F8A4}"/>
              </a:ext>
            </a:extLst>
          </p:cNvPr>
          <p:cNvSpPr>
            <a:spLocks noGrp="1"/>
          </p:cNvSpPr>
          <p:nvPr>
            <p:ph type="sldNum" sz="quarter" idx="12"/>
          </p:nvPr>
        </p:nvSpPr>
        <p:spPr/>
        <p:txBody>
          <a:bodyPr/>
          <a:lstStyle/>
          <a:p>
            <a:fld id="{49ABCAEC-7D34-E549-A96E-FCEDAADBE4B0}" type="slidenum">
              <a:rPr lang="en-US" smtClean="0"/>
              <a:t>6</a:t>
            </a:fld>
            <a:endParaRPr lang="en-US"/>
          </a:p>
        </p:txBody>
      </p:sp>
    </p:spTree>
    <p:extLst>
      <p:ext uri="{BB962C8B-B14F-4D97-AF65-F5344CB8AC3E}">
        <p14:creationId xmlns:p14="http://schemas.microsoft.com/office/powerpoint/2010/main" val="16501338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D26F2-E1FD-4726-ADD8-D571D45FF50C}"/>
              </a:ext>
            </a:extLst>
          </p:cNvPr>
          <p:cNvSpPr>
            <a:spLocks noGrp="1"/>
          </p:cNvSpPr>
          <p:nvPr>
            <p:ph type="title"/>
          </p:nvPr>
        </p:nvSpPr>
        <p:spPr>
          <a:xfrm>
            <a:off x="2231136" y="355092"/>
            <a:ext cx="7729728" cy="1188720"/>
          </a:xfrm>
        </p:spPr>
        <p:txBody>
          <a:bodyPr/>
          <a:lstStyle/>
          <a:p>
            <a:r>
              <a:rPr lang="en-IN" dirty="0"/>
              <a:t>USER STORY</a:t>
            </a:r>
            <a:endParaRPr lang="en-US" dirty="0"/>
          </a:p>
        </p:txBody>
      </p:sp>
      <p:sp>
        <p:nvSpPr>
          <p:cNvPr id="4" name="Slide Number Placeholder 3">
            <a:extLst>
              <a:ext uri="{FF2B5EF4-FFF2-40B4-BE49-F238E27FC236}">
                <a16:creationId xmlns:a16="http://schemas.microsoft.com/office/drawing/2014/main" id="{5EFC85CE-15DB-75FE-4C07-C38F96693733}"/>
              </a:ext>
            </a:extLst>
          </p:cNvPr>
          <p:cNvSpPr>
            <a:spLocks noGrp="1"/>
          </p:cNvSpPr>
          <p:nvPr>
            <p:ph type="sldNum" sz="quarter" idx="12"/>
          </p:nvPr>
        </p:nvSpPr>
        <p:spPr/>
        <p:txBody>
          <a:bodyPr/>
          <a:lstStyle/>
          <a:p>
            <a:fld id="{49ABCAEC-7D34-E549-A96E-FCEDAADBE4B0}" type="slidenum">
              <a:rPr lang="en-US" smtClean="0"/>
              <a:t>7</a:t>
            </a:fld>
            <a:endParaRPr lang="en-US"/>
          </a:p>
        </p:txBody>
      </p:sp>
      <p:pic>
        <p:nvPicPr>
          <p:cNvPr id="5" name="Content Placeholder 4">
            <a:extLst>
              <a:ext uri="{FF2B5EF4-FFF2-40B4-BE49-F238E27FC236}">
                <a16:creationId xmlns:a16="http://schemas.microsoft.com/office/drawing/2014/main" id="{226A1966-9B4D-5847-0FC9-BA479119B85E}"/>
              </a:ext>
            </a:extLst>
          </p:cNvPr>
          <p:cNvPicPr>
            <a:picLocks noGrp="1" noChangeAspect="1"/>
          </p:cNvPicPr>
          <p:nvPr>
            <p:ph idx="1"/>
          </p:nvPr>
        </p:nvPicPr>
        <p:blipFill rotWithShape="1">
          <a:blip r:embed="rId2"/>
          <a:srcRect l="24679" t="35918" r="12020" b="11631"/>
          <a:stretch/>
        </p:blipFill>
        <p:spPr bwMode="auto">
          <a:xfrm>
            <a:off x="2230438" y="2247321"/>
            <a:ext cx="7731125" cy="3601608"/>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6574238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5A6B6-A08B-65CA-83C8-F89744542C31}"/>
              </a:ext>
            </a:extLst>
          </p:cNvPr>
          <p:cNvSpPr>
            <a:spLocks noGrp="1"/>
          </p:cNvSpPr>
          <p:nvPr>
            <p:ph type="title"/>
          </p:nvPr>
        </p:nvSpPr>
        <p:spPr>
          <a:xfrm>
            <a:off x="2231136" y="302083"/>
            <a:ext cx="7729728" cy="1188720"/>
          </a:xfrm>
        </p:spPr>
        <p:txBody>
          <a:bodyPr/>
          <a:lstStyle/>
          <a:p>
            <a:r>
              <a:rPr lang="en-IN" dirty="0"/>
              <a:t>CRISP DM IMPLEMENTATION GRAPHICAL VIEW</a:t>
            </a:r>
            <a:endParaRPr lang="en-US" dirty="0"/>
          </a:p>
        </p:txBody>
      </p:sp>
      <p:sp>
        <p:nvSpPr>
          <p:cNvPr id="4" name="Slide Number Placeholder 3">
            <a:extLst>
              <a:ext uri="{FF2B5EF4-FFF2-40B4-BE49-F238E27FC236}">
                <a16:creationId xmlns:a16="http://schemas.microsoft.com/office/drawing/2014/main" id="{CE6263C3-2589-1B8F-A7C1-1E18C4B83D15}"/>
              </a:ext>
            </a:extLst>
          </p:cNvPr>
          <p:cNvSpPr>
            <a:spLocks noGrp="1"/>
          </p:cNvSpPr>
          <p:nvPr>
            <p:ph type="sldNum" sz="quarter" idx="12"/>
          </p:nvPr>
        </p:nvSpPr>
        <p:spPr/>
        <p:txBody>
          <a:bodyPr/>
          <a:lstStyle/>
          <a:p>
            <a:fld id="{49ABCAEC-7D34-E549-A96E-FCEDAADBE4B0}" type="slidenum">
              <a:rPr lang="en-US" smtClean="0"/>
              <a:t>8</a:t>
            </a:fld>
            <a:endParaRPr lang="en-US"/>
          </a:p>
        </p:txBody>
      </p:sp>
      <p:pic>
        <p:nvPicPr>
          <p:cNvPr id="5" name="Content Placeholder 4">
            <a:extLst>
              <a:ext uri="{FF2B5EF4-FFF2-40B4-BE49-F238E27FC236}">
                <a16:creationId xmlns:a16="http://schemas.microsoft.com/office/drawing/2014/main" id="{09DA6949-A71D-8B01-14B3-1FE9E6E63053}"/>
              </a:ext>
            </a:extLst>
          </p:cNvPr>
          <p:cNvPicPr>
            <a:picLocks noGrp="1" noChangeAspect="1"/>
          </p:cNvPicPr>
          <p:nvPr>
            <p:ph idx="1"/>
          </p:nvPr>
        </p:nvPicPr>
        <p:blipFill>
          <a:blip r:embed="rId2"/>
          <a:stretch>
            <a:fillRect/>
          </a:stretch>
        </p:blipFill>
        <p:spPr>
          <a:xfrm>
            <a:off x="2236139" y="1878013"/>
            <a:ext cx="7719723" cy="4340225"/>
          </a:xfrm>
          <a:prstGeom prst="rect">
            <a:avLst/>
          </a:prstGeom>
        </p:spPr>
      </p:pic>
    </p:spTree>
    <p:extLst>
      <p:ext uri="{BB962C8B-B14F-4D97-AF65-F5344CB8AC3E}">
        <p14:creationId xmlns:p14="http://schemas.microsoft.com/office/powerpoint/2010/main" val="6862685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03AF1-F94D-507A-FDF7-48B0FDB86642}"/>
              </a:ext>
            </a:extLst>
          </p:cNvPr>
          <p:cNvSpPr>
            <a:spLocks noGrp="1"/>
          </p:cNvSpPr>
          <p:nvPr>
            <p:ph type="title"/>
          </p:nvPr>
        </p:nvSpPr>
        <p:spPr>
          <a:xfrm>
            <a:off x="1232452" y="315336"/>
            <a:ext cx="9526470" cy="1102647"/>
          </a:xfrm>
        </p:spPr>
        <p:txBody>
          <a:bodyPr>
            <a:normAutofit fontScale="90000"/>
          </a:bodyPr>
          <a:lstStyle/>
          <a:p>
            <a:r>
              <a:rPr lang="en-IN" dirty="0"/>
              <a:t>CROSS INDUSTRY STANDARD PROCESS Implementation</a:t>
            </a:r>
            <a:br>
              <a:rPr lang="en-IN" dirty="0"/>
            </a:br>
            <a:r>
              <a:rPr lang="en-IN" dirty="0"/>
              <a:t>BUSINESS UNDERSTANDING</a:t>
            </a:r>
            <a:endParaRPr lang="en-US" dirty="0"/>
          </a:p>
        </p:txBody>
      </p:sp>
      <p:sp>
        <p:nvSpPr>
          <p:cNvPr id="3" name="Content Placeholder 2">
            <a:extLst>
              <a:ext uri="{FF2B5EF4-FFF2-40B4-BE49-F238E27FC236}">
                <a16:creationId xmlns:a16="http://schemas.microsoft.com/office/drawing/2014/main" id="{AAD12C8E-210B-5CBF-AADC-6FED5735B656}"/>
              </a:ext>
            </a:extLst>
          </p:cNvPr>
          <p:cNvSpPr>
            <a:spLocks noGrp="1"/>
          </p:cNvSpPr>
          <p:nvPr>
            <p:ph idx="1"/>
          </p:nvPr>
        </p:nvSpPr>
        <p:spPr>
          <a:xfrm>
            <a:off x="1232451" y="1643270"/>
            <a:ext cx="9526469" cy="4574650"/>
          </a:xfrm>
        </p:spPr>
        <p:txBody>
          <a:bodyPr>
            <a:normAutofit fontScale="85000" lnSpcReduction="10000"/>
          </a:bodyPr>
          <a:lstStyle/>
          <a:p>
            <a:pPr marL="0" indent="0">
              <a:buNone/>
            </a:pPr>
            <a:r>
              <a:rPr lang="en-IN" dirty="0"/>
              <a:t>1. </a:t>
            </a:r>
            <a:r>
              <a:rPr lang="en-IN" sz="2200" dirty="0"/>
              <a:t>Business Understanding</a:t>
            </a:r>
          </a:p>
          <a:p>
            <a:pPr lvl="1" algn="just">
              <a:lnSpc>
                <a:spcPct val="150000"/>
              </a:lnSpc>
              <a:spcAft>
                <a:spcPts val="800"/>
              </a:spcAft>
            </a:pPr>
            <a:r>
              <a:rPr lang="en-IN" sz="1700" u="sng" dirty="0">
                <a:effectLst/>
                <a:ea typeface="Calibri" panose="020F0502020204030204" pitchFamily="34" charset="0"/>
                <a:cs typeface="Times New Roman" panose="02020603050405020304" pitchFamily="18" charset="0"/>
              </a:rPr>
              <a:t>Primary goal:</a:t>
            </a:r>
            <a:r>
              <a:rPr lang="en-IN" sz="1700" dirty="0">
                <a:effectLst/>
                <a:ea typeface="Calibri" panose="020F0502020204030204" pitchFamily="34" charset="0"/>
                <a:cs typeface="Times New Roman" panose="02020603050405020304" pitchFamily="18" charset="0"/>
              </a:rPr>
              <a:t> </a:t>
            </a:r>
            <a:r>
              <a:rPr lang="en-IN" sz="1700" dirty="0">
                <a:ea typeface="Calibri" panose="020F0502020204030204" pitchFamily="34" charset="0"/>
                <a:cs typeface="Times New Roman" panose="02020603050405020304" pitchFamily="18" charset="0"/>
              </a:rPr>
              <a:t>P</a:t>
            </a:r>
            <a:r>
              <a:rPr lang="en-IN" sz="1700" dirty="0">
                <a:effectLst/>
                <a:ea typeface="Calibri" panose="020F0502020204030204" pitchFamily="34" charset="0"/>
                <a:cs typeface="Times New Roman" panose="02020603050405020304" pitchFamily="18" charset="0"/>
              </a:rPr>
              <a:t>redict the Price of an Airline ticket based on given inputs such as source, destination, arrival time, departure time, duration of journey etc.</a:t>
            </a:r>
            <a:endParaRPr lang="en-US" sz="1700" dirty="0">
              <a:effectLst/>
              <a:ea typeface="Calibri" panose="020F0502020204030204" pitchFamily="34" charset="0"/>
              <a:cs typeface="Times New Roman" panose="02020603050405020304" pitchFamily="18" charset="0"/>
            </a:endParaRPr>
          </a:p>
          <a:p>
            <a:pPr lvl="1" algn="just">
              <a:lnSpc>
                <a:spcPct val="150000"/>
              </a:lnSpc>
              <a:spcAft>
                <a:spcPts val="800"/>
              </a:spcAft>
            </a:pPr>
            <a:r>
              <a:rPr lang="en-IN" sz="1700" u="sng" dirty="0">
                <a:effectLst/>
                <a:ea typeface="Calibri" panose="020F0502020204030204" pitchFamily="34" charset="0"/>
                <a:cs typeface="Times New Roman" panose="02020603050405020304" pitchFamily="18" charset="0"/>
              </a:rPr>
              <a:t>Stakeholder Identification:</a:t>
            </a:r>
            <a:r>
              <a:rPr lang="en-US" sz="1700" dirty="0">
                <a:ea typeface="Calibri" panose="020F0502020204030204" pitchFamily="34" charset="0"/>
                <a:cs typeface="Times New Roman" panose="02020603050405020304" pitchFamily="18" charset="0"/>
              </a:rPr>
              <a:t> </a:t>
            </a:r>
            <a:r>
              <a:rPr lang="en-IN" sz="1700" dirty="0">
                <a:effectLst/>
                <a:ea typeface="Calibri" panose="020F0502020204030204" pitchFamily="34" charset="0"/>
                <a:cs typeface="Times New Roman" panose="02020603050405020304" pitchFamily="18" charset="0"/>
              </a:rPr>
              <a:t>Airline companies, passengers, Travel Agencies etc.</a:t>
            </a:r>
          </a:p>
          <a:p>
            <a:pPr lvl="1" algn="just">
              <a:lnSpc>
                <a:spcPct val="150000"/>
              </a:lnSpc>
              <a:spcAft>
                <a:spcPts val="800"/>
              </a:spcAft>
            </a:pPr>
            <a:r>
              <a:rPr lang="en-IN" sz="1700" u="sng" dirty="0">
                <a:effectLst/>
                <a:ea typeface="Calibri" panose="020F0502020204030204" pitchFamily="34" charset="0"/>
                <a:cs typeface="Times New Roman" panose="02020603050405020304" pitchFamily="18" charset="0"/>
              </a:rPr>
              <a:t>Scope and Constraints:</a:t>
            </a:r>
            <a:r>
              <a:rPr lang="en-IN" sz="1700" dirty="0">
                <a:effectLst/>
                <a:ea typeface="Calibri" panose="020F0502020204030204" pitchFamily="34" charset="0"/>
                <a:cs typeface="Times New Roman" panose="02020603050405020304" pitchFamily="18" charset="0"/>
              </a:rPr>
              <a:t> The data is generated before the pandemic i.e., 2019. And the sources and destinations are confined to cities in the country India.</a:t>
            </a:r>
          </a:p>
          <a:p>
            <a:pPr lvl="1" algn="just">
              <a:lnSpc>
                <a:spcPct val="150000"/>
              </a:lnSpc>
              <a:spcAft>
                <a:spcPts val="800"/>
              </a:spcAft>
            </a:pPr>
            <a:r>
              <a:rPr lang="en-IN" sz="1700" u="sng" dirty="0">
                <a:ea typeface="Calibri" panose="020F0502020204030204" pitchFamily="34" charset="0"/>
                <a:cs typeface="Times New Roman" panose="02020603050405020304" pitchFamily="18" charset="0"/>
              </a:rPr>
              <a:t>Business Questions: </a:t>
            </a:r>
            <a:endParaRPr lang="en-US" sz="1700" u="sng" dirty="0">
              <a:ea typeface="Calibri" panose="020F0502020204030204" pitchFamily="34" charset="0"/>
              <a:cs typeface="Times New Roman" panose="02020603050405020304" pitchFamily="18" charset="0"/>
            </a:endParaRPr>
          </a:p>
          <a:p>
            <a:pPr lvl="2" algn="just">
              <a:lnSpc>
                <a:spcPct val="150000"/>
              </a:lnSpc>
              <a:spcAft>
                <a:spcPts val="800"/>
              </a:spcAft>
            </a:pPr>
            <a:r>
              <a:rPr lang="en-IN" sz="1700" dirty="0">
                <a:effectLst/>
                <a:ea typeface="Calibri" panose="020F0502020204030204" pitchFamily="34" charset="0"/>
                <a:cs typeface="Times New Roman" panose="02020603050405020304" pitchFamily="18" charset="0"/>
              </a:rPr>
              <a:t>Which Airline company flight tickets are expensive? And which company has the cheapest?</a:t>
            </a:r>
          </a:p>
          <a:p>
            <a:pPr lvl="2" algn="just">
              <a:lnSpc>
                <a:spcPct val="150000"/>
              </a:lnSpc>
              <a:spcAft>
                <a:spcPts val="800"/>
              </a:spcAft>
            </a:pPr>
            <a:r>
              <a:rPr lang="en-IN" sz="1700" dirty="0">
                <a:effectLst/>
                <a:ea typeface="Calibri" panose="020F0502020204030204" pitchFamily="34" charset="0"/>
                <a:cs typeface="Times New Roman" panose="02020603050405020304" pitchFamily="18" charset="0"/>
              </a:rPr>
              <a:t>Which location is the most frequent origin and which is the most frequent destination?</a:t>
            </a:r>
            <a:endParaRPr lang="en-US" sz="1700" dirty="0">
              <a:effectLst/>
              <a:ea typeface="Calibri" panose="020F0502020204030204" pitchFamily="34" charset="0"/>
              <a:cs typeface="Times New Roman" panose="02020603050405020304" pitchFamily="18" charset="0"/>
            </a:endParaRPr>
          </a:p>
          <a:p>
            <a:pPr lvl="2" algn="just">
              <a:lnSpc>
                <a:spcPct val="150000"/>
              </a:lnSpc>
              <a:spcAft>
                <a:spcPts val="800"/>
              </a:spcAft>
            </a:pPr>
            <a:r>
              <a:rPr lang="en-IN" sz="1700" kern="0" dirty="0">
                <a:effectLst/>
                <a:ea typeface="Calibri" panose="020F0502020204030204" pitchFamily="34" charset="0"/>
              </a:rPr>
              <a:t>Which is the busiest route?</a:t>
            </a:r>
            <a:endParaRPr lang="en-IN" sz="1700" u="sng" dirty="0">
              <a:ea typeface="Calibri" panose="020F0502020204030204" pitchFamily="34"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97F75EAF-A976-0480-D24D-0E42581057C8}"/>
              </a:ext>
            </a:extLst>
          </p:cNvPr>
          <p:cNvSpPr>
            <a:spLocks noGrp="1"/>
          </p:cNvSpPr>
          <p:nvPr>
            <p:ph type="sldNum" sz="quarter" idx="12"/>
          </p:nvPr>
        </p:nvSpPr>
        <p:spPr/>
        <p:txBody>
          <a:bodyPr/>
          <a:lstStyle/>
          <a:p>
            <a:fld id="{49ABCAEC-7D34-E549-A96E-FCEDAADBE4B0}" type="slidenum">
              <a:rPr lang="en-US" smtClean="0"/>
              <a:t>9</a:t>
            </a:fld>
            <a:endParaRPr lang="en-US"/>
          </a:p>
        </p:txBody>
      </p:sp>
    </p:spTree>
    <p:extLst>
      <p:ext uri="{BB962C8B-B14F-4D97-AF65-F5344CB8AC3E}">
        <p14:creationId xmlns:p14="http://schemas.microsoft.com/office/powerpoint/2010/main" val="410536269"/>
      </p:ext>
    </p:extLst>
  </p:cSld>
  <p:clrMapOvr>
    <a:masterClrMapping/>
  </p:clrMapOvr>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TM10001115[[fn=Parcel]]</Template>
  <TotalTime>5581</TotalTime>
  <Words>1461</Words>
  <Application>Microsoft Office PowerPoint</Application>
  <PresentationFormat>Widescreen</PresentationFormat>
  <Paragraphs>169</Paragraphs>
  <Slides>31</Slides>
  <Notes>0</Notes>
  <HiddenSlides>0</HiddenSlides>
  <MMClips>0</MMClips>
  <ScaleCrop>false</ScaleCrop>
  <HeadingPairs>
    <vt:vector size="8" baseType="variant">
      <vt:variant>
        <vt:lpstr>Fonts Used</vt:lpstr>
      </vt:variant>
      <vt:variant>
        <vt:i4>4</vt:i4>
      </vt:variant>
      <vt:variant>
        <vt:lpstr>Theme</vt:lpstr>
      </vt:variant>
      <vt:variant>
        <vt:i4>1</vt:i4>
      </vt:variant>
      <vt:variant>
        <vt:lpstr>Slide Titles</vt:lpstr>
      </vt:variant>
      <vt:variant>
        <vt:i4>31</vt:i4>
      </vt:variant>
      <vt:variant>
        <vt:lpstr>Custom Shows</vt:lpstr>
      </vt:variant>
      <vt:variant>
        <vt:i4>1</vt:i4>
      </vt:variant>
    </vt:vector>
  </HeadingPairs>
  <TitlesOfParts>
    <vt:vector size="37" baseType="lpstr">
      <vt:lpstr>Arial</vt:lpstr>
      <vt:lpstr>Calibri</vt:lpstr>
      <vt:lpstr>Gill Sans MT</vt:lpstr>
      <vt:lpstr>Times New Roman</vt:lpstr>
      <vt:lpstr>Parcel</vt:lpstr>
      <vt:lpstr> AIRLINE TICKET FARE PREDICTION   by   team 8  Under the guidance of  Professor: DR. ARDIANA SULA  Course DSCI-6007-02  DISTRIBUTED AND SCALABLE DATA ENGINEERING </vt:lpstr>
      <vt:lpstr>Meet my team</vt:lpstr>
      <vt:lpstr>objectives</vt:lpstr>
      <vt:lpstr>Introduction</vt:lpstr>
      <vt:lpstr>challenge</vt:lpstr>
      <vt:lpstr>solution</vt:lpstr>
      <vt:lpstr>USER STORY</vt:lpstr>
      <vt:lpstr>CRISP DM IMPLEMENTATION GRAPHICAL VIEW</vt:lpstr>
      <vt:lpstr>CROSS INDUSTRY STANDARD PROCESS Implementation BUSINESS UNDERSTANDING</vt:lpstr>
      <vt:lpstr>CROSS INDUSTRY STANDARD PROCESS Implementation DATA UNDERSTANDING</vt:lpstr>
      <vt:lpstr>CROSS INDUSTRY STANDARD PROCESS Implementation DATA UNDERSTANDING</vt:lpstr>
      <vt:lpstr>CROSS INDUSTRY STANDARD PROCESS Implementation DATA UNDERSTANDING</vt:lpstr>
      <vt:lpstr>CROSS INDUSTRY STANDARD PROCESS Implementation DATA PREPARATION</vt:lpstr>
      <vt:lpstr>CROSS INDUSTRY STANDARD PROCESS Implementation DATA PREPARATION</vt:lpstr>
      <vt:lpstr>CROSS INDUSTRY STANDARD PROCESS Implementation DATA PREPARATION</vt:lpstr>
      <vt:lpstr>CROSS INDUSTRY STANDARD PROCESS Implementation DATA PREPARATION</vt:lpstr>
      <vt:lpstr>CROSS INDUSTRY STANDARD PROCESS Implementation DATA PREPARATION</vt:lpstr>
      <vt:lpstr>CROSS INDUSTRY STANDARD PROCESS Implementation DATA PREPARATION</vt:lpstr>
      <vt:lpstr>CROSS INDUSTRY STANDARD PROCESS Implementation DATA PREPARATION</vt:lpstr>
      <vt:lpstr>CROSS INDUSTRY STANDARD PROCESS Implementation DATA VISUALIZATION</vt:lpstr>
      <vt:lpstr>CROSS INDUSTRY STANDARD PROCESS Implementation MODEL BUILDING</vt:lpstr>
      <vt:lpstr>CROSS INDUSTRY STANDARD PROCESS Implementation MODEL evaluation</vt:lpstr>
      <vt:lpstr>CROSS INDUSTRY STANDARD PROCESS Implementation MODEL evaluation</vt:lpstr>
      <vt:lpstr>CROSS INDUSTRY STANDARD PROCESS Implementation MODEL evaluation</vt:lpstr>
      <vt:lpstr>CROSS INDUSTRY STANDARD PROCESS Implementation MODEL DEPLOYMENT</vt:lpstr>
      <vt:lpstr>CROSS INDUSTRY STANDARD PROCESS Implementation MODEL DEPLOYMENT</vt:lpstr>
      <vt:lpstr>SUMMARY</vt:lpstr>
      <vt:lpstr>Future scope</vt:lpstr>
      <vt:lpstr>references</vt:lpstr>
      <vt:lpstr>Business time! ANY BUYERS?</vt:lpstr>
      <vt:lpstr>Thank you! ANY QUESTIONS?</vt:lpstr>
      <vt:lpstr>Custom Show 1</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Classification for Medical diagnosis  Professor: Ms. Sayda Elmi      Presented By: Devanshi Tandel Sai Swaroopa Yaluguri Akhil Reddy Varshad Katikireddy</dc:title>
  <dc:creator>Tandel, Devanshi Vipulkumar</dc:creator>
  <cp:lastModifiedBy>Savarapu Lakshmi Sai Kishore - [CB.EN.U4ECE17348]</cp:lastModifiedBy>
  <cp:revision>15</cp:revision>
  <dcterms:created xsi:type="dcterms:W3CDTF">2023-04-23T04:26:43Z</dcterms:created>
  <dcterms:modified xsi:type="dcterms:W3CDTF">2023-12-05T22:40:15Z</dcterms:modified>
</cp:coreProperties>
</file>